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5" r:id="rId3"/>
    <p:sldId id="304" r:id="rId4"/>
    <p:sldId id="294" r:id="rId5"/>
    <p:sldId id="307" r:id="rId6"/>
    <p:sldId id="308" r:id="rId7"/>
    <p:sldId id="309" r:id="rId8"/>
    <p:sldId id="311" r:id="rId9"/>
    <p:sldId id="310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4" r:id="rId19"/>
    <p:sldId id="257" r:id="rId20"/>
    <p:sldId id="258" r:id="rId21"/>
    <p:sldId id="306" r:id="rId22"/>
    <p:sldId id="261" r:id="rId23"/>
    <p:sldId id="259" r:id="rId24"/>
    <p:sldId id="263" r:id="rId25"/>
    <p:sldId id="285" r:id="rId26"/>
    <p:sldId id="291" r:id="rId27"/>
    <p:sldId id="313" r:id="rId28"/>
    <p:sldId id="292" r:id="rId29"/>
    <p:sldId id="265" r:id="rId30"/>
    <p:sldId id="266" r:id="rId31"/>
    <p:sldId id="314" r:id="rId32"/>
    <p:sldId id="278" r:id="rId33"/>
    <p:sldId id="267" r:id="rId34"/>
    <p:sldId id="326" r:id="rId35"/>
  </p:sldIdLst>
  <p:sldSz cx="9144000" cy="6858000" type="screen4x3"/>
  <p:notesSz cx="6669088" cy="97536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TEMPO DE ATUAÇÃO</c:v>
                </c:pt>
              </c:strCache>
            </c:strRef>
          </c:tx>
          <c:dLbls>
            <c:showPercent val="1"/>
          </c:dLbls>
          <c:cat>
            <c:strRef>
              <c:f>Plan1!$A$2:$A$4</c:f>
              <c:strCache>
                <c:ptCount val="3"/>
                <c:pt idx="0">
                  <c:v>&lt; 1 ano</c:v>
                </c:pt>
                <c:pt idx="1">
                  <c:v>1-5 anos</c:v>
                </c:pt>
                <c:pt idx="2">
                  <c:v>&gt; 5 anos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94</c:v>
                </c:pt>
                <c:pt idx="1">
                  <c:v>212</c:v>
                </c:pt>
                <c:pt idx="2">
                  <c:v>413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Profissão</c:v>
                </c:pt>
              </c:strCache>
            </c:strRef>
          </c:tx>
          <c:dLbls>
            <c:showPercent val="1"/>
          </c:dLbls>
          <c:cat>
            <c:strRef>
              <c:f>Plan1!$A$2:$A$3</c:f>
              <c:strCache>
                <c:ptCount val="2"/>
                <c:pt idx="0">
                  <c:v>Médicos</c:v>
                </c:pt>
                <c:pt idx="1">
                  <c:v>Enfermeiros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>
        <c:manualLayout>
          <c:layoutTarget val="inner"/>
          <c:xMode val="edge"/>
          <c:yMode val="edge"/>
          <c:x val="8.7324646216975693E-2"/>
          <c:y val="0.3236535869606737"/>
          <c:w val="0.78133070444846076"/>
          <c:h val="0.46677885638515576"/>
        </c:manualLayout>
      </c:layout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DRS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pt-BR"/>
              </a:p>
            </c:txPr>
            <c:showVal val="1"/>
          </c:dLbls>
          <c:cat>
            <c:strRef>
              <c:f>Plan1!$A$2:$A$17</c:f>
              <c:strCache>
                <c:ptCount val="16"/>
                <c:pt idx="0">
                  <c:v>GSP</c:v>
                </c:pt>
                <c:pt idx="1">
                  <c:v>Araçatuba</c:v>
                </c:pt>
                <c:pt idx="2">
                  <c:v>Araraquara</c:v>
                </c:pt>
                <c:pt idx="3">
                  <c:v>Baixada Santista</c:v>
                </c:pt>
                <c:pt idx="4">
                  <c:v>Marilia</c:v>
                </c:pt>
                <c:pt idx="5">
                  <c:v>Barretos</c:v>
                </c:pt>
                <c:pt idx="6">
                  <c:v>Bauru</c:v>
                </c:pt>
                <c:pt idx="7">
                  <c:v>Campinas</c:v>
                </c:pt>
                <c:pt idx="8">
                  <c:v>Piracicaba</c:v>
                </c:pt>
                <c:pt idx="9">
                  <c:v>P. Prudente</c:v>
                </c:pt>
                <c:pt idx="10">
                  <c:v>Registro</c:v>
                </c:pt>
                <c:pt idx="11">
                  <c:v>R. Preto</c:v>
                </c:pt>
                <c:pt idx="12">
                  <c:v>S.J.Boa Vista</c:v>
                </c:pt>
                <c:pt idx="13">
                  <c:v>S.J.R. Preto</c:v>
                </c:pt>
                <c:pt idx="14">
                  <c:v>Sorocaba</c:v>
                </c:pt>
                <c:pt idx="15">
                  <c:v>Taubaté</c:v>
                </c:pt>
              </c:strCache>
            </c:strRef>
          </c:cat>
          <c:val>
            <c:numRef>
              <c:f>Plan1!$B$2:$B$17</c:f>
              <c:numCache>
                <c:formatCode>General</c:formatCode>
                <c:ptCount val="16"/>
                <c:pt idx="0">
                  <c:v>82</c:v>
                </c:pt>
                <c:pt idx="1">
                  <c:v>96</c:v>
                </c:pt>
                <c:pt idx="2">
                  <c:v>28</c:v>
                </c:pt>
                <c:pt idx="3">
                  <c:v>18</c:v>
                </c:pt>
                <c:pt idx="4">
                  <c:v>54</c:v>
                </c:pt>
                <c:pt idx="5">
                  <c:v>26</c:v>
                </c:pt>
                <c:pt idx="6">
                  <c:v>68</c:v>
                </c:pt>
                <c:pt idx="7">
                  <c:v>44</c:v>
                </c:pt>
                <c:pt idx="8">
                  <c:v>45</c:v>
                </c:pt>
                <c:pt idx="9">
                  <c:v>85</c:v>
                </c:pt>
                <c:pt idx="10">
                  <c:v>10</c:v>
                </c:pt>
                <c:pt idx="11">
                  <c:v>25</c:v>
                </c:pt>
                <c:pt idx="12">
                  <c:v>42</c:v>
                </c:pt>
                <c:pt idx="13">
                  <c:v>201</c:v>
                </c:pt>
                <c:pt idx="14">
                  <c:v>48</c:v>
                </c:pt>
                <c:pt idx="15">
                  <c:v>36</c:v>
                </c:pt>
              </c:numCache>
            </c:numRef>
          </c:val>
        </c:ser>
        <c:dLbls/>
        <c:axId val="50385280"/>
        <c:axId val="50387200"/>
      </c:barChart>
      <c:catAx>
        <c:axId val="50385280"/>
        <c:scaling>
          <c:orientation val="minMax"/>
        </c:scaling>
        <c:axPos val="b"/>
        <c:tickLblPos val="nextTo"/>
        <c:txPr>
          <a:bodyPr rot="2700000"/>
          <a:lstStyle/>
          <a:p>
            <a:pPr>
              <a:defRPr sz="1000" baseline="0"/>
            </a:pPr>
            <a:endParaRPr lang="pt-BR"/>
          </a:p>
        </c:txPr>
        <c:crossAx val="50387200"/>
        <c:crosses val="autoZero"/>
        <c:auto val="1"/>
        <c:lblAlgn val="ctr"/>
        <c:lblOffset val="10"/>
      </c:catAx>
      <c:valAx>
        <c:axId val="50387200"/>
        <c:scaling>
          <c:orientation val="minMax"/>
          <c:max val="2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pt-BR"/>
          </a:p>
        </c:txPr>
        <c:crossAx val="503852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Tipo de UBS</c:v>
                </c:pt>
              </c:strCache>
            </c:strRef>
          </c:tx>
          <c:dLbls>
            <c:dLbl>
              <c:idx val="0"/>
              <c:layout/>
              <c:showPercent val="1"/>
            </c:dLbl>
            <c:showVal val="1"/>
            <c:showLeaderLines val="1"/>
          </c:dLbls>
          <c:cat>
            <c:strRef>
              <c:f>Plan1!$A$2:$A$5</c:f>
              <c:strCache>
                <c:ptCount val="4"/>
                <c:pt idx="0">
                  <c:v>AB exclusiva</c:v>
                </c:pt>
                <c:pt idx="1">
                  <c:v>AB com especialidade</c:v>
                </c:pt>
                <c:pt idx="2">
                  <c:v>AB com PA/OS</c:v>
                </c:pt>
                <c:pt idx="3">
                  <c:v>Unidade mista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515</c:v>
                </c:pt>
                <c:pt idx="1">
                  <c:v>152</c:v>
                </c:pt>
                <c:pt idx="2">
                  <c:v>43</c:v>
                </c:pt>
                <c:pt idx="3">
                  <c:v>11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Conhece LC</c:v>
                </c:pt>
              </c:strCache>
            </c:strRef>
          </c:tx>
          <c:dLbls>
            <c:showPercent val="1"/>
          </c:dLbls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592</c:v>
                </c:pt>
                <c:pt idx="1">
                  <c:v>316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Recebeu material</c:v>
                </c:pt>
              </c:strCache>
            </c:strRef>
          </c:tx>
          <c:dLbls>
            <c:showPercent val="1"/>
          </c:dLbls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505</c:v>
                </c:pt>
                <c:pt idx="1">
                  <c:v>403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Curso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226</c:v>
                </c:pt>
                <c:pt idx="1">
                  <c:v>682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Avaliação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Plan1!$A$2:$A$5</c:f>
              <c:strCache>
                <c:ptCount val="4"/>
                <c:pt idx="0">
                  <c:v>Muito útil</c:v>
                </c:pt>
                <c:pt idx="1">
                  <c:v>Útil</c:v>
                </c:pt>
                <c:pt idx="2">
                  <c:v>Pouco útil</c:v>
                </c:pt>
                <c:pt idx="3">
                  <c:v>Não é útil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403</c:v>
                </c:pt>
                <c:pt idx="1">
                  <c:v>244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93D33-799B-443D-AF93-24A1C4C1736F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CEA76-8CDB-40AD-876C-9E6149D5BC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4163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7D6A0-DB8E-4B2A-B2E5-670E867DE641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62FA9-BC01-4130-A464-68667DA996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312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BA2C3-07AC-44C6-AFA6-8EB756BAD753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101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374F82-07DB-4D3B-AD5C-4FF64921583B}" type="datetimeFigureOut">
              <a:rPr lang="pt-BR" smtClean="0"/>
              <a:pPr/>
              <a:t>11/12/2014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A17134-5774-4DE4-A2A7-64EF6ED3CF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pt-BR" dirty="0" smtClean="0"/>
              <a:t>Sonia </a:t>
            </a:r>
            <a:r>
              <a:rPr lang="pt-BR" dirty="0" err="1" smtClean="0"/>
              <a:t>Isoyama</a:t>
            </a:r>
            <a:r>
              <a:rPr lang="pt-BR" dirty="0" smtClean="0"/>
              <a:t> Venancio – Instituto de Saúde/SES-SP</a:t>
            </a: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19672" y="4725144"/>
            <a:ext cx="7315200" cy="685800"/>
          </a:xfrm>
        </p:spPr>
        <p:txBody>
          <a:bodyPr>
            <a:normAutofit/>
          </a:bodyPr>
          <a:lstStyle/>
          <a:p>
            <a:r>
              <a:rPr lang="pt-BR" sz="5400" baseline="30000" dirty="0" smtClean="0"/>
              <a:t>Avaliação da </a:t>
            </a:r>
            <a:r>
              <a:rPr lang="pt-BR" sz="5400" baseline="30000" dirty="0"/>
              <a:t>Implantação da LCGP</a:t>
            </a:r>
            <a:r>
              <a:rPr lang="pt-BR" baseline="30000" dirty="0"/>
              <a:t> </a:t>
            </a:r>
            <a:endParaRPr lang="pt-BR" dirty="0"/>
          </a:p>
        </p:txBody>
      </p:sp>
      <p:pic>
        <p:nvPicPr>
          <p:cNvPr id="9" name="Espaço Reservado para Imagem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56" b="20656"/>
          <a:stretch>
            <a:fillRect/>
          </a:stretch>
        </p:blipFill>
        <p:spPr>
          <a:xfrm>
            <a:off x="1589088" y="0"/>
            <a:ext cx="7583487" cy="4568825"/>
          </a:xfrm>
        </p:spPr>
      </p:pic>
      <p:sp>
        <p:nvSpPr>
          <p:cNvPr id="8" name="CaixaDeTexto 7"/>
          <p:cNvSpPr txBox="1"/>
          <p:nvPr/>
        </p:nvSpPr>
        <p:spPr>
          <a:xfrm>
            <a:off x="1835696" y="1484784"/>
            <a:ext cx="6816665" cy="222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baseline="30000" dirty="0">
                <a:solidFill>
                  <a:schemeClr val="bg1"/>
                </a:solidFill>
              </a:rPr>
              <a:t>OFICINA PARA DISCUSSÃO DA LINHA DE CUIDADO DA GESTANTE E PUÉRPERA - SP</a:t>
            </a:r>
          </a:p>
          <a:p>
            <a:pPr algn="ctr"/>
            <a:endParaRPr lang="pt-BR" sz="3200" b="1" i="1" baseline="30000" dirty="0" smtClean="0">
              <a:solidFill>
                <a:schemeClr val="bg1"/>
              </a:solidFill>
            </a:endParaRPr>
          </a:p>
          <a:p>
            <a:pPr algn="ctr"/>
            <a:r>
              <a:rPr lang="pt-BR" sz="3200" b="1" i="1" baseline="30000" dirty="0" smtClean="0">
                <a:solidFill>
                  <a:schemeClr val="bg1"/>
                </a:solidFill>
              </a:rPr>
              <a:t>PROGRAMA </a:t>
            </a:r>
            <a:r>
              <a:rPr lang="pt-BR" sz="3200" b="1" i="1" baseline="30000" dirty="0">
                <a:solidFill>
                  <a:schemeClr val="bg1"/>
                </a:solidFill>
              </a:rPr>
              <a:t>DE FORTALECIMENTO DA GESTÃO DA SAÚDE NO ESTADO DE SÃO PAULO - BID</a:t>
            </a:r>
          </a:p>
          <a:p>
            <a:endParaRPr lang="pt-BR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dados apresentados a seguir foram obtidos por meio da análise de questionários respondidos por 908 profissionais da Atenção Básica e inseridos </a:t>
            </a:r>
            <a:r>
              <a:rPr lang="pt-BR" dirty="0"/>
              <a:t>pelos </a:t>
            </a:r>
            <a:r>
              <a:rPr lang="pt-BR" dirty="0" smtClean="0"/>
              <a:t>AAB em um sistema informatizado.</a:t>
            </a:r>
          </a:p>
        </p:txBody>
      </p:sp>
    </p:spTree>
    <p:extLst>
      <p:ext uri="{BB962C8B-B14F-4D97-AF65-F5344CB8AC3E}">
        <p14:creationId xmlns:p14="http://schemas.microsoft.com/office/powerpoint/2010/main" xmlns="" val="12934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Profissão e tempo de atuação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924459302"/>
              </p:ext>
            </p:extLst>
          </p:nvPr>
        </p:nvGraphicFramePr>
        <p:xfrm>
          <a:off x="4644008" y="1589088"/>
          <a:ext cx="4087242" cy="45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171633070"/>
              </p:ext>
            </p:extLst>
          </p:nvPr>
        </p:nvGraphicFramePr>
        <p:xfrm>
          <a:off x="251520" y="2420888"/>
          <a:ext cx="4208752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786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Número de profissionais por DRS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xmlns="" val="3587183668"/>
              </p:ext>
            </p:extLst>
          </p:nvPr>
        </p:nvGraphicFramePr>
        <p:xfrm>
          <a:off x="395536" y="1628800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882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 de UBS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843064332"/>
              </p:ext>
            </p:extLst>
          </p:nvPr>
        </p:nvGraphicFramePr>
        <p:xfrm>
          <a:off x="1524000" y="1397000"/>
          <a:ext cx="650438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2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Conhece LCGP?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48621"/>
              </p:ext>
            </p:extLst>
          </p:nvPr>
        </p:nvGraphicFramePr>
        <p:xfrm>
          <a:off x="612775" y="1600200"/>
          <a:ext cx="81534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321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Recebeu material da LCGP?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3079286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455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Participou de curso sobre a LCGP?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632083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003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avalia a LCGP?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370802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2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visão dos AAB sobre a implantação da LCGP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263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Dificuldades para a implantação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contexto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Ausência de uma proposta da SES-SP para o monitoramento e avaliação da implantação da LCGP.</a:t>
            </a:r>
          </a:p>
          <a:p>
            <a:endParaRPr lang="pt-BR" dirty="0"/>
          </a:p>
          <a:p>
            <a:r>
              <a:rPr lang="pt-BR" dirty="0" smtClean="0"/>
              <a:t>Frente à necessidade de avaliação: envolvimento dos Articuladores da Atenção Básica (AAB).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866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Relacionadas aos gestores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Mudança dos gestores municipais de saúde</a:t>
            </a:r>
          </a:p>
          <a:p>
            <a:r>
              <a:rPr lang="pt-BR" dirty="0" smtClean="0"/>
              <a:t>Pouco envolvimento de gestores</a:t>
            </a:r>
          </a:p>
          <a:p>
            <a:r>
              <a:rPr lang="pt-BR" dirty="0" smtClean="0"/>
              <a:t>Priorização de outras demandas (Rede Cegonha; Rede de Urgência-Emergência)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Relacionadas à Rede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Baixa cobertura de Atenção Básica em alguns municípios</a:t>
            </a:r>
          </a:p>
          <a:p>
            <a:r>
              <a:rPr lang="pt-BR" i="1" dirty="0"/>
              <a:t>Estrutura das unidades de saúde ainda precárias</a:t>
            </a:r>
            <a:endParaRPr lang="pt-BR" dirty="0"/>
          </a:p>
          <a:p>
            <a:r>
              <a:rPr lang="pt-BR" dirty="0"/>
              <a:t>Ausência de prontuário eletrônico</a:t>
            </a:r>
          </a:p>
          <a:p>
            <a:r>
              <a:rPr lang="pt-BR" dirty="0"/>
              <a:t>Falta referência para alguns exames</a:t>
            </a:r>
          </a:p>
          <a:p>
            <a:r>
              <a:rPr lang="pt-BR" dirty="0"/>
              <a:t>Falta regulação adequada para encaminhamentos Municipais à UE Obstétrica</a:t>
            </a:r>
          </a:p>
          <a:p>
            <a:r>
              <a:rPr lang="pt-BR" dirty="0" smtClean="0"/>
              <a:t>Falta </a:t>
            </a:r>
            <a:r>
              <a:rPr lang="pt-BR" dirty="0"/>
              <a:t>referência para parto de alto risco</a:t>
            </a:r>
          </a:p>
          <a:p>
            <a:r>
              <a:rPr lang="pt-BR" dirty="0" smtClean="0"/>
              <a:t>Hospitais </a:t>
            </a:r>
            <a:r>
              <a:rPr lang="pt-BR" dirty="0"/>
              <a:t>de pequeno porte realizando </a:t>
            </a:r>
            <a:r>
              <a:rPr lang="pt-BR" dirty="0" smtClean="0"/>
              <a:t>partos</a:t>
            </a:r>
            <a:endParaRPr lang="pt-BR" dirty="0"/>
          </a:p>
          <a:p>
            <a:r>
              <a:rPr lang="pt-BR" dirty="0"/>
              <a:t>Sistemas de informação inoperantes  (HIPERDIA/SISPRENATAL)</a:t>
            </a:r>
          </a:p>
          <a:p>
            <a:r>
              <a:rPr lang="pt-BR" dirty="0" smtClean="0"/>
              <a:t>Processo </a:t>
            </a:r>
            <a:r>
              <a:rPr lang="pt-BR" dirty="0"/>
              <a:t>de monitoramento descontinuado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887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Relacionadas ao financiamento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Ausência de custeio estadual para realização de exames</a:t>
            </a:r>
          </a:p>
          <a:p>
            <a:r>
              <a:rPr lang="pt-BR" dirty="0" smtClean="0"/>
              <a:t>Falta de investimentos e recursos por parte do Estado e MS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Relacionadas a recursos humanos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Rotatividade de profissionais</a:t>
            </a:r>
          </a:p>
          <a:p>
            <a:r>
              <a:rPr lang="pt-BR" dirty="0" smtClean="0"/>
              <a:t>Deficiência de RH, com destaque para médicos</a:t>
            </a:r>
          </a:p>
          <a:p>
            <a:r>
              <a:rPr lang="pt-BR" dirty="0" smtClean="0"/>
              <a:t>RH não qualificado</a:t>
            </a:r>
          </a:p>
          <a:p>
            <a:r>
              <a:rPr lang="pt-BR" dirty="0" smtClean="0"/>
              <a:t>Resistência de alguns profissionais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Relacionadas aos processos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Dificuldade de reorganização dos processos de trabalho</a:t>
            </a:r>
          </a:p>
          <a:p>
            <a:r>
              <a:rPr lang="pt-BR" dirty="0" smtClean="0"/>
              <a:t>Médicos de ESF que não atendem gestantes e mulheres</a:t>
            </a:r>
          </a:p>
          <a:p>
            <a:r>
              <a:rPr lang="pt-BR" dirty="0" smtClean="0"/>
              <a:t>Modelo de Atenção centrado no médico</a:t>
            </a:r>
          </a:p>
          <a:p>
            <a:r>
              <a:rPr lang="pt-BR" dirty="0"/>
              <a:t>UBS que não realizam ações em saúde da </a:t>
            </a:r>
            <a:r>
              <a:rPr lang="pt-BR" dirty="0" smtClean="0"/>
              <a:t>mulher</a:t>
            </a:r>
          </a:p>
          <a:p>
            <a:r>
              <a:rPr lang="pt-BR" i="1" dirty="0" smtClean="0"/>
              <a:t>Incipiência do apoio matricial por parte de ambulatórios, AME e NASF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Avanços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 smtClean="0"/>
              <a:t>“Com as discussões da Linha de Cuidado da Gestante e </a:t>
            </a:r>
            <a:r>
              <a:rPr lang="pt-BR" i="1" dirty="0" err="1" smtClean="0"/>
              <a:t>Puérpera</a:t>
            </a:r>
            <a:r>
              <a:rPr lang="pt-BR" i="1" dirty="0" smtClean="0"/>
              <a:t> percebemos uma </a:t>
            </a:r>
            <a:r>
              <a:rPr lang="pt-BR" i="1" dirty="0" smtClean="0">
                <a:solidFill>
                  <a:srgbClr val="FF0000"/>
                </a:solidFill>
              </a:rPr>
              <a:t>nítida mudança no processo de trabalho das Equipes locais</a:t>
            </a:r>
            <a:r>
              <a:rPr lang="pt-BR" i="1" dirty="0" smtClean="0"/>
              <a:t>, que perceberam a importância de olharem e entenderem os indicadores de Saúde da sua localidade para planejarem as ações.  Anteriormente reuniam-se apenas para tratar de assuntos administrativos”.</a:t>
            </a:r>
          </a:p>
          <a:p>
            <a:r>
              <a:rPr lang="pt-BR" dirty="0"/>
              <a:t>“A discussão para a implantação da Rede Cegonha nas regiões de saúde do DRS... se deu de forma mais tranquila em função de já termos trabalhado anteriormente a LC da Gestante e Puérpera...”</a:t>
            </a:r>
          </a:p>
          <a:p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531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“Os </a:t>
            </a:r>
            <a:r>
              <a:rPr lang="pt-BR" dirty="0" smtClean="0">
                <a:solidFill>
                  <a:srgbClr val="FF0000"/>
                </a:solidFill>
              </a:rPr>
              <a:t>resultados não se consolidam </a:t>
            </a:r>
            <a:r>
              <a:rPr lang="pt-BR" dirty="0" smtClean="0"/>
              <a:t>em virtude de vários fatores, principalmente por conta da alta rotatividade de pessoal e da própria equipe gestora; mudanças frequentes de Secretários; dificuldades de transporte para o acesso às referências; falta de continuidade do trabalho desenvolvido pelo AAB por parte da equipe do município. Assim, alguns municípios da região tiveram avanços significativos com relação à TMI e no processo de trabalho, mas outros oscilam muito”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71600" y="1412776"/>
            <a:ext cx="7620000" cy="129614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Sugestões para aprimoramento da implantação da LCGP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Diferentes visões dos AAB sobre a avaliação da implantação da LCGP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“A avaliação acontece em processo contínuo através de visitas nos municípios</a:t>
            </a:r>
            <a:r>
              <a:rPr lang="pt-BR" dirty="0" smtClean="0"/>
              <a:t>”</a:t>
            </a:r>
          </a:p>
          <a:p>
            <a:r>
              <a:rPr lang="pt-BR" dirty="0"/>
              <a:t>“A  avaliação dos resultados é feita pelo SISPACTO e comitês de mortalidade materna e infantil”</a:t>
            </a:r>
          </a:p>
          <a:p>
            <a:r>
              <a:rPr lang="pt-BR" dirty="0"/>
              <a:t>Na LC da Gestante/Puérpera/RN, a avaliação tem acontecido nas oficinas bimestrais que acontecem na RS...</a:t>
            </a:r>
          </a:p>
          <a:p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“Não houve avaliação, as grandes demandas fizeram esse processo  se perder”.</a:t>
            </a:r>
          </a:p>
          <a:p>
            <a:endParaRPr lang="pt-BR" dirty="0"/>
          </a:p>
          <a:p>
            <a:r>
              <a:rPr lang="pt-BR" dirty="0"/>
              <a:t>“Avaliação fragilizada pela deficiência de tecnologia da Informação, RH, equipamentos e sinal de internet, comprometendo o Monitoramento nos Município e Regional”.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349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Disponibilizar as linhas de cuidado em material impresso</a:t>
            </a:r>
          </a:p>
          <a:p>
            <a:pPr lvl="0"/>
            <a:r>
              <a:rPr lang="pt-BR" dirty="0" smtClean="0"/>
              <a:t>Inclusão de ações para cuidado no climatério</a:t>
            </a:r>
          </a:p>
          <a:p>
            <a:pPr lvl="0"/>
            <a:r>
              <a:rPr lang="pt-BR" dirty="0" smtClean="0"/>
              <a:t>Expandir a LC da gestante para criança maior de 2 anos garantindo ambulatórios para RN de baixo peso</a:t>
            </a:r>
          </a:p>
          <a:p>
            <a:pPr lvl="0"/>
            <a:r>
              <a:rPr lang="pt-BR" dirty="0" smtClean="0"/>
              <a:t>Garantir a oferta de exames/consultas especializadas conforme preconiza a LC</a:t>
            </a:r>
          </a:p>
          <a:p>
            <a:r>
              <a:rPr lang="pt-BR" dirty="0" smtClean="0"/>
              <a:t>Envolver as </a:t>
            </a:r>
            <a:r>
              <a:rPr lang="pt-BR" dirty="0"/>
              <a:t>maternidades</a:t>
            </a:r>
            <a:r>
              <a:rPr lang="pt-BR" cap="all" dirty="0"/>
              <a:t> </a:t>
            </a:r>
            <a:r>
              <a:rPr lang="pt-BR" dirty="0" smtClean="0"/>
              <a:t>na discussão da assistência </a:t>
            </a:r>
            <a:r>
              <a:rPr lang="pt-BR" dirty="0"/>
              <a:t>ao </a:t>
            </a:r>
            <a:r>
              <a:rPr lang="pt-BR" dirty="0" smtClean="0"/>
              <a:t>parto</a:t>
            </a:r>
          </a:p>
          <a:p>
            <a:pPr lvl="0"/>
            <a:r>
              <a:rPr lang="pt-BR" dirty="0" smtClean="0"/>
              <a:t>Articulação maior com MS evitando duplicidade de documentos técnicos e diretrizes conflitantes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94292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Desencadear movimento estadual de fortalecimento das Redes de Atenção</a:t>
            </a:r>
          </a:p>
          <a:p>
            <a:pPr lvl="0"/>
            <a:r>
              <a:rPr lang="pt-BR" dirty="0"/>
              <a:t>Apoio aos movimentos regionais das Redes de Atenção</a:t>
            </a:r>
          </a:p>
          <a:p>
            <a:pPr lvl="0"/>
            <a:r>
              <a:rPr lang="pt-BR" i="1" dirty="0"/>
              <a:t>Fortalecer os grupos condutores regionais e municipais da Rede Cegonha</a:t>
            </a:r>
            <a:endParaRPr lang="pt-BR" dirty="0"/>
          </a:p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Incentivo financeiro específico para fortalecimento das LC</a:t>
            </a:r>
          </a:p>
          <a:p>
            <a:pPr lvl="0"/>
            <a:r>
              <a:rPr lang="pt-BR" dirty="0"/>
              <a:t>Incentivo financeiro de custeio para AB</a:t>
            </a:r>
          </a:p>
          <a:p>
            <a:pPr lvl="0"/>
            <a:r>
              <a:rPr lang="pt-BR" dirty="0"/>
              <a:t>Apoio para a contratação de RH (quais as formas de contratação, considerando a lei de responsabilidade fiscal)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Fortalecimento </a:t>
            </a:r>
            <a:r>
              <a:rPr lang="pt-BR" dirty="0"/>
              <a:t>da Rede</a:t>
            </a:r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Financiamento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870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2309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Garantir o suporte para os sistemas de informação implantados</a:t>
            </a:r>
          </a:p>
          <a:p>
            <a:pPr lvl="0"/>
            <a:r>
              <a:rPr lang="pt-BR" dirty="0"/>
              <a:t>Implantar sistema de informação nos municípios que possibilite compartilhamento de dados com DRS e </a:t>
            </a:r>
            <a:r>
              <a:rPr lang="pt-BR" dirty="0" smtClean="0"/>
              <a:t>SES</a:t>
            </a:r>
            <a:endParaRPr lang="pt-BR" dirty="0"/>
          </a:p>
          <a:p>
            <a:pPr lvl="0"/>
            <a:r>
              <a:rPr lang="pt-BR" dirty="0" smtClean="0"/>
              <a:t>Definição </a:t>
            </a:r>
            <a:r>
              <a:rPr lang="pt-BR" dirty="0"/>
              <a:t>de um sistema de monitoramento baseado nos sistemas </a:t>
            </a:r>
            <a:r>
              <a:rPr lang="pt-BR" dirty="0" smtClean="0"/>
              <a:t>nacionais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7989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t-BR" dirty="0" smtClean="0"/>
              <a:t>Monitoramento por parte da SES da implantação das linhas e seus resultados</a:t>
            </a:r>
          </a:p>
          <a:p>
            <a:pPr lvl="0"/>
            <a:r>
              <a:rPr lang="pt-BR" dirty="0" smtClean="0"/>
              <a:t>Manter monitoramento constante pelos AAB nos municípios</a:t>
            </a:r>
          </a:p>
          <a:p>
            <a:pPr lvl="0"/>
            <a:r>
              <a:rPr lang="pt-BR" dirty="0" smtClean="0"/>
              <a:t>Envolver as articuladoras de saúde da mulher na LC da gestante e </a:t>
            </a:r>
            <a:r>
              <a:rPr lang="pt-BR" dirty="0" err="1" smtClean="0"/>
              <a:t>puérpera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Sistemas </a:t>
            </a:r>
            <a:r>
              <a:rPr lang="pt-BR" dirty="0"/>
              <a:t>de informação</a:t>
            </a:r>
          </a:p>
          <a:p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Monitoramento  &amp; Avaliação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Sugestões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pt-BR" dirty="0" smtClean="0"/>
          </a:p>
          <a:p>
            <a:pPr lvl="0"/>
            <a:r>
              <a:rPr lang="pt-BR" dirty="0" smtClean="0"/>
              <a:t>Garantir suporte técnico pelas áreas programáticas da SES</a:t>
            </a:r>
          </a:p>
          <a:p>
            <a:pPr lvl="0"/>
            <a:r>
              <a:rPr lang="pt-BR" dirty="0" smtClean="0"/>
              <a:t>Atualização técnica dos profissionais da regional nas LC para atuar como apoio aos municípios</a:t>
            </a:r>
          </a:p>
          <a:p>
            <a:pPr lvl="0"/>
            <a:r>
              <a:rPr lang="pt-BR" dirty="0" smtClean="0"/>
              <a:t>Capacitação dos profissionais da AB e MAC </a:t>
            </a:r>
          </a:p>
          <a:p>
            <a:r>
              <a:rPr lang="pt-BR" dirty="0" smtClean="0"/>
              <a:t>Utilização </a:t>
            </a:r>
            <a:r>
              <a:rPr lang="pt-BR" dirty="0"/>
              <a:t>das videoconferências como forma de alinhamento destes processos e de qualificação das equipes regional e </a:t>
            </a:r>
            <a:r>
              <a:rPr lang="pt-BR" dirty="0" smtClean="0"/>
              <a:t>municipais</a:t>
            </a:r>
          </a:p>
          <a:p>
            <a:r>
              <a:rPr lang="pt-BR" dirty="0" err="1" smtClean="0"/>
              <a:t>Matriciamento</a:t>
            </a:r>
            <a:r>
              <a:rPr lang="pt-BR" dirty="0" smtClean="0"/>
              <a:t> das equipes de AB pelos NASF, AME, hospitais de referência e universidades locais.</a:t>
            </a:r>
            <a:endParaRPr lang="pt-BR" dirty="0"/>
          </a:p>
          <a:p>
            <a:pPr lvl="0"/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pt-BR" dirty="0" smtClean="0"/>
              <a:t>Sonia </a:t>
            </a:r>
            <a:r>
              <a:rPr lang="pt-BR" dirty="0" err="1" smtClean="0"/>
              <a:t>Isoyama</a:t>
            </a:r>
            <a:r>
              <a:rPr lang="pt-BR" dirty="0" smtClean="0"/>
              <a:t> Venancio – Instituto de Saúde/SES-SP</a:t>
            </a: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619672" y="4725144"/>
            <a:ext cx="7315200" cy="685800"/>
          </a:xfrm>
        </p:spPr>
        <p:txBody>
          <a:bodyPr>
            <a:normAutofit/>
          </a:bodyPr>
          <a:lstStyle/>
          <a:p>
            <a:r>
              <a:rPr lang="pt-BR" smtClean="0"/>
              <a:t>OBRIGADA PELA ATENÇAO!</a:t>
            </a:r>
            <a:endParaRPr lang="pt-BR" dirty="0"/>
          </a:p>
        </p:txBody>
      </p:sp>
      <p:pic>
        <p:nvPicPr>
          <p:cNvPr id="9" name="Espaço Reservado para Imagem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56" b="20656"/>
          <a:stretch>
            <a:fillRect/>
          </a:stretch>
        </p:blipFill>
        <p:spPr>
          <a:xfrm>
            <a:off x="1589088" y="0"/>
            <a:ext cx="7583487" cy="4568825"/>
          </a:xfrm>
        </p:spPr>
      </p:pic>
      <p:sp>
        <p:nvSpPr>
          <p:cNvPr id="8" name="CaixaDeTexto 7"/>
          <p:cNvSpPr txBox="1"/>
          <p:nvPr/>
        </p:nvSpPr>
        <p:spPr>
          <a:xfrm>
            <a:off x="1835696" y="1484784"/>
            <a:ext cx="6816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dados apresentados a seguir foram obtidos por meio da análise de questionários respondidos por 40 Articuladores da Atenção Básica (AAB) sobre a implantação da LCGP.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/>
          <p:cNvSpPr/>
          <p:nvPr/>
        </p:nvSpPr>
        <p:spPr>
          <a:xfrm>
            <a:off x="0" y="2934019"/>
            <a:ext cx="2426753" cy="3024336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4427984" y="2930874"/>
            <a:ext cx="2516604" cy="2992332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179512" y="1196752"/>
            <a:ext cx="871296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83374" y="2223458"/>
            <a:ext cx="3744416" cy="7047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Calibri" pitchFamily="34" charset="0"/>
              </a:rPr>
              <a:t>Conhece as LC da SES-SP?</a:t>
            </a:r>
          </a:p>
        </p:txBody>
      </p:sp>
      <p:sp>
        <p:nvSpPr>
          <p:cNvPr id="7" name="Retângulo 6"/>
          <p:cNvSpPr/>
          <p:nvPr/>
        </p:nvSpPr>
        <p:spPr>
          <a:xfrm>
            <a:off x="762878" y="4605609"/>
            <a:ext cx="792088" cy="7200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100%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94455" y="3228300"/>
            <a:ext cx="1584176" cy="545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Gestante Puérpera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540789" y="3228301"/>
            <a:ext cx="1584176" cy="545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HAS/DM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547087" y="4605610"/>
            <a:ext cx="631482" cy="7200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97%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492552" y="4596453"/>
            <a:ext cx="638711" cy="7292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3%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853975" y="2204864"/>
            <a:ext cx="3868202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Calibri" pitchFamily="34" charset="0"/>
              </a:rPr>
              <a:t>Teve acesso ao Material das LC?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210641" y="4605608"/>
            <a:ext cx="792088" cy="7200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100%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4831137" y="3228301"/>
            <a:ext cx="1584176" cy="545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Gestante Puérpera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7115163" y="3228300"/>
            <a:ext cx="1584176" cy="545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HAS/DM</a:t>
            </a:r>
          </a:p>
        </p:txBody>
      </p:sp>
      <p:sp>
        <p:nvSpPr>
          <p:cNvPr id="44" name="Retângulo 43"/>
          <p:cNvSpPr/>
          <p:nvPr/>
        </p:nvSpPr>
        <p:spPr>
          <a:xfrm>
            <a:off x="7098623" y="4605609"/>
            <a:ext cx="631482" cy="7200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97%</a:t>
            </a:r>
          </a:p>
        </p:txBody>
      </p:sp>
      <p:sp>
        <p:nvSpPr>
          <p:cNvPr id="45" name="Retângulo 44"/>
          <p:cNvSpPr/>
          <p:nvPr/>
        </p:nvSpPr>
        <p:spPr>
          <a:xfrm>
            <a:off x="8044088" y="4596452"/>
            <a:ext cx="638711" cy="7292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3%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4427984" y="1412776"/>
            <a:ext cx="0" cy="489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Seta para baixo 47"/>
          <p:cNvSpPr/>
          <p:nvPr/>
        </p:nvSpPr>
        <p:spPr>
          <a:xfrm>
            <a:off x="1008608" y="3864013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Seta para baixo 48"/>
          <p:cNvSpPr/>
          <p:nvPr/>
        </p:nvSpPr>
        <p:spPr>
          <a:xfrm>
            <a:off x="2718812" y="3864013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eta para baixo 49"/>
          <p:cNvSpPr/>
          <p:nvPr/>
        </p:nvSpPr>
        <p:spPr>
          <a:xfrm>
            <a:off x="3667891" y="3861048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eta para baixo 50"/>
          <p:cNvSpPr/>
          <p:nvPr/>
        </p:nvSpPr>
        <p:spPr>
          <a:xfrm>
            <a:off x="5476456" y="3866978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 para baixo 51"/>
          <p:cNvSpPr/>
          <p:nvPr/>
        </p:nvSpPr>
        <p:spPr>
          <a:xfrm>
            <a:off x="7270348" y="3866978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baixo 52"/>
          <p:cNvSpPr/>
          <p:nvPr/>
        </p:nvSpPr>
        <p:spPr>
          <a:xfrm>
            <a:off x="8219427" y="3864013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7944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ipse 35"/>
          <p:cNvSpPr/>
          <p:nvPr/>
        </p:nvSpPr>
        <p:spPr>
          <a:xfrm>
            <a:off x="4427984" y="2924944"/>
            <a:ext cx="2516604" cy="2998262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-1" y="2924944"/>
            <a:ext cx="2388043" cy="2998262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179512" y="1196752"/>
            <a:ext cx="871296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37653" y="2204864"/>
            <a:ext cx="3764429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Calibri" pitchFamily="34" charset="0"/>
              </a:rPr>
              <a:t>Participou de curso/capacitação das LC?</a:t>
            </a:r>
            <a:endParaRPr lang="pt-BR" b="1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17906" y="4776327"/>
            <a:ext cx="613934" cy="77182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66%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468445" y="4776326"/>
            <a:ext cx="610202" cy="77182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34%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877147" y="2204864"/>
            <a:ext cx="3745449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Calibri" pitchFamily="34" charset="0"/>
              </a:rPr>
              <a:t>A implantação das LC tem sido prioridade na atuação do AAB?</a:t>
            </a:r>
            <a:endParaRPr lang="pt-BR" b="1" dirty="0"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031324" y="4750056"/>
            <a:ext cx="625418" cy="7718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60%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7968381" y="4775423"/>
            <a:ext cx="647119" cy="7718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40%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1867" y="4776326"/>
            <a:ext cx="622154" cy="7718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69%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331640" y="4776327"/>
            <a:ext cx="590189" cy="7718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31%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905981" y="4775423"/>
            <a:ext cx="625418" cy="77182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94%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825716" y="4775423"/>
            <a:ext cx="647119" cy="7718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06%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37653" y="3263421"/>
            <a:ext cx="1584176" cy="545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Calibri" pitchFamily="34" charset="0"/>
              </a:rPr>
              <a:t>Gestante Puérpera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2517906" y="3263422"/>
            <a:ext cx="1584176" cy="545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Calibri" pitchFamily="34" charset="0"/>
              </a:rPr>
              <a:t>HAS/DM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888659" y="3263420"/>
            <a:ext cx="1584176" cy="545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Gestante Puérpera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7068912" y="3263421"/>
            <a:ext cx="1584176" cy="545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HAS/DM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4427984" y="1412776"/>
            <a:ext cx="0" cy="489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Seta para baixo 26"/>
          <p:cNvSpPr/>
          <p:nvPr/>
        </p:nvSpPr>
        <p:spPr>
          <a:xfrm>
            <a:off x="508928" y="3930091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baixo 27"/>
          <p:cNvSpPr/>
          <p:nvPr/>
        </p:nvSpPr>
        <p:spPr>
          <a:xfrm>
            <a:off x="2693989" y="3933056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 para baixo 28"/>
          <p:cNvSpPr/>
          <p:nvPr/>
        </p:nvSpPr>
        <p:spPr>
          <a:xfrm>
            <a:off x="3643068" y="3930091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baixo 29"/>
          <p:cNvSpPr/>
          <p:nvPr/>
        </p:nvSpPr>
        <p:spPr>
          <a:xfrm>
            <a:off x="1482718" y="3933056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para baixo 30"/>
          <p:cNvSpPr/>
          <p:nvPr/>
        </p:nvSpPr>
        <p:spPr>
          <a:xfrm>
            <a:off x="5074674" y="3982100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 para baixo 31"/>
          <p:cNvSpPr/>
          <p:nvPr/>
        </p:nvSpPr>
        <p:spPr>
          <a:xfrm>
            <a:off x="7198845" y="3985065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Seta para baixo 32"/>
          <p:cNvSpPr/>
          <p:nvPr/>
        </p:nvSpPr>
        <p:spPr>
          <a:xfrm>
            <a:off x="8147924" y="3982100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baixo 33"/>
          <p:cNvSpPr/>
          <p:nvPr/>
        </p:nvSpPr>
        <p:spPr>
          <a:xfrm>
            <a:off x="6005259" y="3985065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9380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/>
          <p:cNvSpPr/>
          <p:nvPr/>
        </p:nvSpPr>
        <p:spPr>
          <a:xfrm>
            <a:off x="4427984" y="3048074"/>
            <a:ext cx="2516604" cy="3024336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179512" y="1196752"/>
            <a:ext cx="871296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00625" y="2688034"/>
            <a:ext cx="3672408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Calibri" pitchFamily="34" charset="0"/>
              </a:rPr>
              <a:t>Os atuais gestores municipais conhecem as LC?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20180" y="4358973"/>
            <a:ext cx="665762" cy="8034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63%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68777" y="4358973"/>
            <a:ext cx="665762" cy="8034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34%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146773" y="4358973"/>
            <a:ext cx="935904" cy="81822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latin typeface="Calibri" pitchFamily="34" charset="0"/>
              </a:rPr>
              <a:t>PARCIAL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3%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822254" y="2327994"/>
            <a:ext cx="3672408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Calibri" pitchFamily="34" charset="0"/>
              </a:rPr>
              <a:t>Os materiais das LC estão disponíveis para os Municípios?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981828" y="4914151"/>
            <a:ext cx="678087" cy="8034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80%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7908962" y="4914151"/>
            <a:ext cx="666220" cy="8034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20%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183269" y="4914151"/>
            <a:ext cx="792088" cy="8034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100%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4821654" y="3330376"/>
            <a:ext cx="1584176" cy="545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Gestante Puérpera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6982493" y="3330377"/>
            <a:ext cx="1584176" cy="545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HAS/DM</a:t>
            </a:r>
          </a:p>
        </p:txBody>
      </p:sp>
      <p:cxnSp>
        <p:nvCxnSpPr>
          <p:cNvPr id="38" name="Conector reto 37"/>
          <p:cNvCxnSpPr/>
          <p:nvPr/>
        </p:nvCxnSpPr>
        <p:spPr>
          <a:xfrm>
            <a:off x="4427984" y="1412776"/>
            <a:ext cx="0" cy="489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Seta para baixo 38"/>
          <p:cNvSpPr/>
          <p:nvPr/>
        </p:nvSpPr>
        <p:spPr>
          <a:xfrm>
            <a:off x="609045" y="3573016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 para baixo 39"/>
          <p:cNvSpPr/>
          <p:nvPr/>
        </p:nvSpPr>
        <p:spPr>
          <a:xfrm>
            <a:off x="1957642" y="3573016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eta para baixo 40"/>
          <p:cNvSpPr/>
          <p:nvPr/>
        </p:nvSpPr>
        <p:spPr>
          <a:xfrm>
            <a:off x="3455153" y="3570836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para baixo 42"/>
          <p:cNvSpPr/>
          <p:nvPr/>
        </p:nvSpPr>
        <p:spPr>
          <a:xfrm>
            <a:off x="5469726" y="4070941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baixo 43"/>
          <p:cNvSpPr/>
          <p:nvPr/>
        </p:nvSpPr>
        <p:spPr>
          <a:xfrm>
            <a:off x="7189400" y="4070941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 para baixo 44"/>
          <p:cNvSpPr/>
          <p:nvPr/>
        </p:nvSpPr>
        <p:spPr>
          <a:xfrm>
            <a:off x="8098056" y="4070941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76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79512" y="1196752"/>
            <a:ext cx="871296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051720" y="2276872"/>
            <a:ext cx="4464496" cy="10081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Calibri" pitchFamily="34" charset="0"/>
              </a:rPr>
              <a:t>Quando do lançamento das LC, houve algum movimento de implantação nos municípios de sua atuação?</a:t>
            </a:r>
          </a:p>
        </p:txBody>
      </p:sp>
      <p:sp>
        <p:nvSpPr>
          <p:cNvPr id="7" name="Retângulo 6"/>
          <p:cNvSpPr/>
          <p:nvPr/>
        </p:nvSpPr>
        <p:spPr>
          <a:xfrm>
            <a:off x="5268458" y="4365104"/>
            <a:ext cx="665762" cy="8034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6</a:t>
            </a:r>
            <a:r>
              <a:rPr lang="pt-BR" sz="1600" b="1" dirty="0" smtClean="0">
                <a:latin typeface="Calibri" pitchFamily="34" charset="0"/>
              </a:rPr>
              <a:t>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87277" y="4365104"/>
            <a:ext cx="643436" cy="81822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94%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2864979" y="3429000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5457323" y="3429000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955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lipse 32"/>
          <p:cNvSpPr/>
          <p:nvPr/>
        </p:nvSpPr>
        <p:spPr>
          <a:xfrm>
            <a:off x="3779912" y="3604566"/>
            <a:ext cx="2556284" cy="2467843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179512" y="1196752"/>
            <a:ext cx="8712968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33206" y="2492896"/>
            <a:ext cx="3384376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Calibri" pitchFamily="34" charset="0"/>
              </a:rPr>
              <a:t>As LC constam dos Planos Municipais?</a:t>
            </a:r>
          </a:p>
        </p:txBody>
      </p:sp>
      <p:sp>
        <p:nvSpPr>
          <p:cNvPr id="8" name="Retângulo 7"/>
          <p:cNvSpPr/>
          <p:nvPr/>
        </p:nvSpPr>
        <p:spPr>
          <a:xfrm>
            <a:off x="2475023" y="4253346"/>
            <a:ext cx="647448" cy="8034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11%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36567" y="4238590"/>
            <a:ext cx="629958" cy="81822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600" b="1" dirty="0" smtClean="0">
                <a:latin typeface="Calibri" pitchFamily="34" charset="0"/>
              </a:rPr>
              <a:t>89%</a:t>
            </a:r>
            <a:endParaRPr lang="pt-BR" sz="1600" b="1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95936" y="2055776"/>
            <a:ext cx="4680520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Calibri" pitchFamily="34" charset="0"/>
              </a:rPr>
              <a:t>O Manual Técnico da LC é utilizado por médicos, enfermeiros das UBS?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995936" y="4622079"/>
            <a:ext cx="540059" cy="8034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400" b="1" dirty="0">
                <a:latin typeface="Calibri" pitchFamily="34" charset="0"/>
              </a:rPr>
              <a:t>23%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696398" y="4619181"/>
            <a:ext cx="595682" cy="8034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400" b="1" dirty="0">
                <a:latin typeface="Calibri" pitchFamily="34" charset="0"/>
              </a:rPr>
              <a:t>0%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441498" y="4606816"/>
            <a:ext cx="801960" cy="8034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Calibri" pitchFamily="34" charset="0"/>
              </a:rPr>
              <a:t>PARCIAL</a:t>
            </a:r>
          </a:p>
          <a:p>
            <a:pPr algn="ctr"/>
            <a:r>
              <a:rPr lang="pt-BR" sz="1400" b="1" dirty="0">
                <a:latin typeface="Calibri" pitchFamily="34" charset="0"/>
              </a:rPr>
              <a:t>77%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510409" y="4619253"/>
            <a:ext cx="504056" cy="80347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Calibri" pitchFamily="34" charset="0"/>
              </a:rPr>
              <a:t>SIM</a:t>
            </a:r>
          </a:p>
          <a:p>
            <a:pPr algn="ctr"/>
            <a:r>
              <a:rPr lang="pt-BR" sz="1400" b="1" dirty="0">
                <a:latin typeface="Calibri" pitchFamily="34" charset="0"/>
              </a:rPr>
              <a:t>17%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092280" y="4619253"/>
            <a:ext cx="648072" cy="8034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Calibri" pitchFamily="34" charset="0"/>
              </a:rPr>
              <a:t>NÃO</a:t>
            </a:r>
          </a:p>
          <a:p>
            <a:pPr algn="ctr"/>
            <a:r>
              <a:rPr lang="pt-BR" sz="1400" b="1" dirty="0">
                <a:latin typeface="Calibri" pitchFamily="34" charset="0"/>
              </a:rPr>
              <a:t>26%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7853952" y="4647703"/>
            <a:ext cx="822504" cy="78738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Calibri" pitchFamily="34" charset="0"/>
              </a:rPr>
              <a:t>PARCIAL</a:t>
            </a:r>
          </a:p>
          <a:p>
            <a:pPr algn="ctr"/>
            <a:r>
              <a:rPr lang="pt-BR" sz="1400" b="1" dirty="0">
                <a:latin typeface="Calibri" pitchFamily="34" charset="0"/>
              </a:rPr>
              <a:t>57%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995937" y="3058815"/>
            <a:ext cx="2232247" cy="545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Gestante Puérpera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6540826" y="3058816"/>
            <a:ext cx="2135630" cy="545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HAS/DM</a:t>
            </a:r>
          </a:p>
        </p:txBody>
      </p:sp>
      <p:cxnSp>
        <p:nvCxnSpPr>
          <p:cNvPr id="24" name="Conector reto 23"/>
          <p:cNvCxnSpPr/>
          <p:nvPr/>
        </p:nvCxnSpPr>
        <p:spPr>
          <a:xfrm>
            <a:off x="3779912" y="1412776"/>
            <a:ext cx="0" cy="489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Seta para baixo 24"/>
          <p:cNvSpPr/>
          <p:nvPr/>
        </p:nvSpPr>
        <p:spPr>
          <a:xfrm>
            <a:off x="4121949" y="3776397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para baixo 25"/>
          <p:cNvSpPr/>
          <p:nvPr/>
        </p:nvSpPr>
        <p:spPr>
          <a:xfrm>
            <a:off x="5698462" y="3818333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Seta para baixo 26"/>
          <p:cNvSpPr/>
          <p:nvPr/>
        </p:nvSpPr>
        <p:spPr>
          <a:xfrm>
            <a:off x="6618421" y="3776397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baixo 27"/>
          <p:cNvSpPr/>
          <p:nvPr/>
        </p:nvSpPr>
        <p:spPr>
          <a:xfrm>
            <a:off x="4850223" y="3776397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 para baixo 28"/>
          <p:cNvSpPr/>
          <p:nvPr/>
        </p:nvSpPr>
        <p:spPr>
          <a:xfrm>
            <a:off x="7272300" y="3793976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Seta para baixo 29"/>
          <p:cNvSpPr/>
          <p:nvPr/>
        </p:nvSpPr>
        <p:spPr>
          <a:xfrm>
            <a:off x="8121188" y="3793976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 para baixo 30"/>
          <p:cNvSpPr/>
          <p:nvPr/>
        </p:nvSpPr>
        <p:spPr>
          <a:xfrm>
            <a:off x="907530" y="3352733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 para baixo 31"/>
          <p:cNvSpPr/>
          <p:nvPr/>
        </p:nvSpPr>
        <p:spPr>
          <a:xfrm>
            <a:off x="2654731" y="3374587"/>
            <a:ext cx="288032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414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659</TotalTime>
  <Words>1111</Words>
  <Application>Microsoft Office PowerPoint</Application>
  <PresentationFormat>Apresentação na tela (4:3)</PresentationFormat>
  <Paragraphs>193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Mediano</vt:lpstr>
      <vt:lpstr>Avaliação da Implantação da LCGP </vt:lpstr>
      <vt:lpstr>O contexto</vt:lpstr>
      <vt:lpstr> Diferentes visões dos AAB sobre a avaliação da implantação da LCGP</vt:lpstr>
      <vt:lpstr>Slide 4</vt:lpstr>
      <vt:lpstr>Resultados</vt:lpstr>
      <vt:lpstr>Resultados</vt:lpstr>
      <vt:lpstr>Resultados</vt:lpstr>
      <vt:lpstr>Resultados</vt:lpstr>
      <vt:lpstr>Resultados</vt:lpstr>
      <vt:lpstr>Slide 10</vt:lpstr>
      <vt:lpstr>Profissão e tempo de atuação</vt:lpstr>
      <vt:lpstr>Número de profissionais por DRS</vt:lpstr>
      <vt:lpstr>Tipo de UBS</vt:lpstr>
      <vt:lpstr>Conhece LCGP?</vt:lpstr>
      <vt:lpstr>Recebeu material da LCGP?</vt:lpstr>
      <vt:lpstr>Participou de curso sobre a LCGP?</vt:lpstr>
      <vt:lpstr>Como avalia a LCGP?</vt:lpstr>
      <vt:lpstr>A visão dos AAB sobre a implantação da LCGP</vt:lpstr>
      <vt:lpstr>Dificuldades para a implantação</vt:lpstr>
      <vt:lpstr>Relacionadas aos gestores</vt:lpstr>
      <vt:lpstr>Relacionadas à Rede </vt:lpstr>
      <vt:lpstr>Relacionadas ao financiamento</vt:lpstr>
      <vt:lpstr>Relacionadas a recursos humanos</vt:lpstr>
      <vt:lpstr>Relacionadas aos processos de trabalho</vt:lpstr>
      <vt:lpstr>Avanços </vt:lpstr>
      <vt:lpstr>Slide 26</vt:lpstr>
      <vt:lpstr>Desafios </vt:lpstr>
      <vt:lpstr>Slide 28</vt:lpstr>
      <vt:lpstr>Sugestões para aprimoramento da implantação da LCGP</vt:lpstr>
      <vt:lpstr>Sugestões</vt:lpstr>
      <vt:lpstr>Sugestões</vt:lpstr>
      <vt:lpstr>Sugestões</vt:lpstr>
      <vt:lpstr>Sugestões</vt:lpstr>
      <vt:lpstr>OBRIGADA PELA ATENÇAO!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Linha de cuidado da gestante e puérpera</dc:title>
  <dc:creator>NET</dc:creator>
  <cp:lastModifiedBy>NET</cp:lastModifiedBy>
  <cp:revision>47</cp:revision>
  <cp:lastPrinted>2014-12-10T12:25:03Z</cp:lastPrinted>
  <dcterms:created xsi:type="dcterms:W3CDTF">2014-09-04T01:18:08Z</dcterms:created>
  <dcterms:modified xsi:type="dcterms:W3CDTF">2014-12-12T00:29:25Z</dcterms:modified>
</cp:coreProperties>
</file>