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47" r:id="rId3"/>
    <p:sldId id="441" r:id="rId4"/>
    <p:sldId id="444" r:id="rId5"/>
    <p:sldId id="450" r:id="rId6"/>
    <p:sldId id="476" r:id="rId7"/>
    <p:sldId id="474" r:id="rId8"/>
    <p:sldId id="457" r:id="rId9"/>
    <p:sldId id="458" r:id="rId10"/>
    <p:sldId id="448" r:id="rId11"/>
    <p:sldId id="454" r:id="rId12"/>
    <p:sldId id="455" r:id="rId13"/>
    <p:sldId id="446" r:id="rId14"/>
    <p:sldId id="451" r:id="rId15"/>
    <p:sldId id="453" r:id="rId16"/>
    <p:sldId id="438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2" autoAdjust="0"/>
    <p:restoredTop sz="91942" autoAdjust="0"/>
  </p:normalViewPr>
  <p:slideViewPr>
    <p:cSldViewPr snapToGrid="0">
      <p:cViewPr varScale="1">
        <p:scale>
          <a:sx n="115" d="100"/>
          <a:sy n="115" d="100"/>
        </p:scale>
        <p:origin x="-1376" y="-10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D906A-604A-4B81-9CDA-0D15B89EAE8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9E6B8D-20E1-4714-BAB4-2D3561F71854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importância epidemiológica</a:t>
          </a:r>
          <a:endParaRPr lang="pt-BR" sz="2600" dirty="0">
            <a:solidFill>
              <a:schemeClr val="bg1"/>
            </a:solidFill>
          </a:endParaRPr>
        </a:p>
      </dgm:t>
    </dgm:pt>
    <dgm:pt modelId="{2B42DE40-A435-486A-91B8-BE86B1E0D435}" type="parTrans" cxnId="{FCEFC046-DBFB-4F2B-946A-36F4240DC7DA}">
      <dgm:prSet/>
      <dgm:spPr/>
      <dgm:t>
        <a:bodyPr/>
        <a:lstStyle/>
        <a:p>
          <a:pPr algn="ctr"/>
          <a:endParaRPr lang="pt-BR" sz="2600"/>
        </a:p>
      </dgm:t>
    </dgm:pt>
    <dgm:pt modelId="{D290C44D-B0BE-41EF-BD7C-09752EEEB4CC}" type="sibTrans" cxnId="{FCEFC046-DBFB-4F2B-946A-36F4240DC7DA}">
      <dgm:prSet/>
      <dgm:spPr/>
      <dgm:t>
        <a:bodyPr/>
        <a:lstStyle/>
        <a:p>
          <a:pPr algn="ctr"/>
          <a:endParaRPr lang="pt-BR" sz="2600"/>
        </a:p>
      </dgm:t>
    </dgm:pt>
    <dgm:pt modelId="{F1435A0E-B2F9-49A0-B5B9-833099FFDC5C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6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magnitude como </a:t>
          </a:r>
          <a:r>
            <a: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problema de saúde pública</a:t>
          </a:r>
          <a:endParaRPr lang="pt-BR" sz="2600" dirty="0">
            <a:solidFill>
              <a:schemeClr val="bg1"/>
            </a:solidFill>
          </a:endParaRPr>
        </a:p>
      </dgm:t>
    </dgm:pt>
    <dgm:pt modelId="{B21E6F18-CB7D-4D9A-815C-47E9B46F67C1}" type="parTrans" cxnId="{0A82C6A9-AC40-4EA9-A367-D3B58FE2F97C}">
      <dgm:prSet/>
      <dgm:spPr/>
      <dgm:t>
        <a:bodyPr/>
        <a:lstStyle/>
        <a:p>
          <a:pPr algn="ctr"/>
          <a:endParaRPr lang="pt-BR" sz="2600"/>
        </a:p>
      </dgm:t>
    </dgm:pt>
    <dgm:pt modelId="{FFFAC6EE-FBDB-495B-9AB4-2C5D12CCCFB5}" type="sibTrans" cxnId="{0A82C6A9-AC40-4EA9-A367-D3B58FE2F97C}">
      <dgm:prSet/>
      <dgm:spPr/>
      <dgm:t>
        <a:bodyPr/>
        <a:lstStyle/>
        <a:p>
          <a:pPr algn="ctr"/>
          <a:endParaRPr lang="pt-BR" sz="2600"/>
        </a:p>
      </dgm:t>
    </dgm:pt>
    <dgm:pt modelId="{906EEF14-5E98-47EB-BD4A-F4CE4DBFC9B7}">
      <dgm:prSet phldrT="[Texto]" custT="1"/>
      <dgm:spPr>
        <a:solidFill>
          <a:schemeClr val="bg1"/>
        </a:solidFill>
      </dgm:spPr>
      <dgm:t>
        <a:bodyPr/>
        <a:lstStyle/>
        <a:p>
          <a:pPr algn="ctr"/>
          <a:endParaRPr lang="pt-BR" sz="2600" dirty="0">
            <a:solidFill>
              <a:schemeClr val="bg1"/>
            </a:solidFill>
          </a:endParaRPr>
        </a:p>
      </dgm:t>
    </dgm:pt>
    <dgm:pt modelId="{EB299EF9-D7DB-475D-99B0-60FA99F66EC8}" type="sibTrans" cxnId="{5D553D51-E3B9-405E-A85D-797837CFE1C5}">
      <dgm:prSet/>
      <dgm:spPr/>
      <dgm:t>
        <a:bodyPr/>
        <a:lstStyle/>
        <a:p>
          <a:pPr algn="ctr"/>
          <a:endParaRPr lang="pt-BR" sz="2600"/>
        </a:p>
      </dgm:t>
    </dgm:pt>
    <dgm:pt modelId="{5BD1411D-E21C-4218-8AFF-08D8663FE3CD}" type="parTrans" cxnId="{5D553D51-E3B9-405E-A85D-797837CFE1C5}">
      <dgm:prSet/>
      <dgm:spPr/>
      <dgm:t>
        <a:bodyPr/>
        <a:lstStyle/>
        <a:p>
          <a:pPr algn="ctr"/>
          <a:endParaRPr lang="pt-BR" sz="2600"/>
        </a:p>
      </dgm:t>
    </dgm:pt>
    <dgm:pt modelId="{EF66BA1D-BE6F-4791-A4AE-55690046A2BD}" type="pres">
      <dgm:prSet presAssocID="{005D906A-604A-4B81-9CDA-0D15B89EAE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A3F51C-CDF1-42EF-9A58-3814AC378E83}" type="pres">
      <dgm:prSet presAssocID="{906EEF14-5E98-47EB-BD4A-F4CE4DBFC9B7}" presName="boxAndChildren" presStyleCnt="0"/>
      <dgm:spPr/>
    </dgm:pt>
    <dgm:pt modelId="{098E4F58-096C-4098-ADAF-72F48DB150F3}" type="pres">
      <dgm:prSet presAssocID="{906EEF14-5E98-47EB-BD4A-F4CE4DBFC9B7}" presName="parentTextBox" presStyleLbl="node1" presStyleIdx="0" presStyleCnt="3" custLinFactNeighborY="556"/>
      <dgm:spPr/>
      <dgm:t>
        <a:bodyPr/>
        <a:lstStyle/>
        <a:p>
          <a:endParaRPr lang="pt-BR"/>
        </a:p>
      </dgm:t>
    </dgm:pt>
    <dgm:pt modelId="{5E2D6788-F455-43ED-94B5-3DB01D2F693F}" type="pres">
      <dgm:prSet presAssocID="{FFFAC6EE-FBDB-495B-9AB4-2C5D12CCCFB5}" presName="sp" presStyleCnt="0"/>
      <dgm:spPr/>
    </dgm:pt>
    <dgm:pt modelId="{98C02E57-73D1-4A82-8625-C5F50630A5BD}" type="pres">
      <dgm:prSet presAssocID="{F1435A0E-B2F9-49A0-B5B9-833099FFDC5C}" presName="arrowAndChildren" presStyleCnt="0"/>
      <dgm:spPr/>
    </dgm:pt>
    <dgm:pt modelId="{DC49883C-6A72-4760-8CCC-4C1806A08C99}" type="pres">
      <dgm:prSet presAssocID="{F1435A0E-B2F9-49A0-B5B9-833099FFDC5C}" presName="parentTextArrow" presStyleLbl="node1" presStyleIdx="1" presStyleCnt="3" custScaleY="25519" custLinFactNeighborY="1168"/>
      <dgm:spPr/>
      <dgm:t>
        <a:bodyPr/>
        <a:lstStyle/>
        <a:p>
          <a:endParaRPr lang="pt-BR"/>
        </a:p>
      </dgm:t>
    </dgm:pt>
    <dgm:pt modelId="{63A0CBA2-DBDB-4B63-9650-EE83641D3478}" type="pres">
      <dgm:prSet presAssocID="{D290C44D-B0BE-41EF-BD7C-09752EEEB4CC}" presName="sp" presStyleCnt="0"/>
      <dgm:spPr/>
    </dgm:pt>
    <dgm:pt modelId="{45F32D21-98DD-4570-A0C3-BEC6A2C72A3D}" type="pres">
      <dgm:prSet presAssocID="{5F9E6B8D-20E1-4714-BAB4-2D3561F71854}" presName="arrowAndChildren" presStyleCnt="0"/>
      <dgm:spPr/>
    </dgm:pt>
    <dgm:pt modelId="{652908DC-70A7-4FFD-8F16-449AF911EEB2}" type="pres">
      <dgm:prSet presAssocID="{5F9E6B8D-20E1-4714-BAB4-2D3561F71854}" presName="parentTextArrow" presStyleLbl="node1" presStyleIdx="2" presStyleCnt="3" custScaleY="25519"/>
      <dgm:spPr/>
      <dgm:t>
        <a:bodyPr/>
        <a:lstStyle/>
        <a:p>
          <a:endParaRPr lang="pt-BR"/>
        </a:p>
      </dgm:t>
    </dgm:pt>
  </dgm:ptLst>
  <dgm:cxnLst>
    <dgm:cxn modelId="{DC15139E-62E7-4041-9587-E30ED1C1293B}" type="presOf" srcId="{5F9E6B8D-20E1-4714-BAB4-2D3561F71854}" destId="{652908DC-70A7-4FFD-8F16-449AF911EEB2}" srcOrd="0" destOrd="0" presId="urn:microsoft.com/office/officeart/2005/8/layout/process4"/>
    <dgm:cxn modelId="{FCEFC046-DBFB-4F2B-946A-36F4240DC7DA}" srcId="{005D906A-604A-4B81-9CDA-0D15B89EAE8F}" destId="{5F9E6B8D-20E1-4714-BAB4-2D3561F71854}" srcOrd="0" destOrd="0" parTransId="{2B42DE40-A435-486A-91B8-BE86B1E0D435}" sibTransId="{D290C44D-B0BE-41EF-BD7C-09752EEEB4CC}"/>
    <dgm:cxn modelId="{6FAF6547-92F6-4C55-B80B-42C1041821F5}" type="presOf" srcId="{005D906A-604A-4B81-9CDA-0D15B89EAE8F}" destId="{EF66BA1D-BE6F-4791-A4AE-55690046A2BD}" srcOrd="0" destOrd="0" presId="urn:microsoft.com/office/officeart/2005/8/layout/process4"/>
    <dgm:cxn modelId="{C8C53433-239D-45DA-A4F1-11BEAA193EC3}" type="presOf" srcId="{906EEF14-5E98-47EB-BD4A-F4CE4DBFC9B7}" destId="{098E4F58-096C-4098-ADAF-72F48DB150F3}" srcOrd="0" destOrd="0" presId="urn:microsoft.com/office/officeart/2005/8/layout/process4"/>
    <dgm:cxn modelId="{0A82C6A9-AC40-4EA9-A367-D3B58FE2F97C}" srcId="{005D906A-604A-4B81-9CDA-0D15B89EAE8F}" destId="{F1435A0E-B2F9-49A0-B5B9-833099FFDC5C}" srcOrd="1" destOrd="0" parTransId="{B21E6F18-CB7D-4D9A-815C-47E9B46F67C1}" sibTransId="{FFFAC6EE-FBDB-495B-9AB4-2C5D12CCCFB5}"/>
    <dgm:cxn modelId="{5D553D51-E3B9-405E-A85D-797837CFE1C5}" srcId="{005D906A-604A-4B81-9CDA-0D15B89EAE8F}" destId="{906EEF14-5E98-47EB-BD4A-F4CE4DBFC9B7}" srcOrd="2" destOrd="0" parTransId="{5BD1411D-E21C-4218-8AFF-08D8663FE3CD}" sibTransId="{EB299EF9-D7DB-475D-99B0-60FA99F66EC8}"/>
    <dgm:cxn modelId="{72E1345C-4D3A-4FCF-AA69-7BFD5BE5CF51}" type="presOf" srcId="{F1435A0E-B2F9-49A0-B5B9-833099FFDC5C}" destId="{DC49883C-6A72-4760-8CCC-4C1806A08C99}" srcOrd="0" destOrd="0" presId="urn:microsoft.com/office/officeart/2005/8/layout/process4"/>
    <dgm:cxn modelId="{85363074-95AA-46DE-9A3B-21DF5C11D52C}" type="presParOf" srcId="{EF66BA1D-BE6F-4791-A4AE-55690046A2BD}" destId="{AAA3F51C-CDF1-42EF-9A58-3814AC378E83}" srcOrd="0" destOrd="0" presId="urn:microsoft.com/office/officeart/2005/8/layout/process4"/>
    <dgm:cxn modelId="{4CDF9C0E-2248-476E-BCC1-0B5D94B99567}" type="presParOf" srcId="{AAA3F51C-CDF1-42EF-9A58-3814AC378E83}" destId="{098E4F58-096C-4098-ADAF-72F48DB150F3}" srcOrd="0" destOrd="0" presId="urn:microsoft.com/office/officeart/2005/8/layout/process4"/>
    <dgm:cxn modelId="{F54E4201-E5B1-4C7A-99BF-77026C8B3F71}" type="presParOf" srcId="{EF66BA1D-BE6F-4791-A4AE-55690046A2BD}" destId="{5E2D6788-F455-43ED-94B5-3DB01D2F693F}" srcOrd="1" destOrd="0" presId="urn:microsoft.com/office/officeart/2005/8/layout/process4"/>
    <dgm:cxn modelId="{39B5ADEA-F909-4056-939C-7F77D5E5072D}" type="presParOf" srcId="{EF66BA1D-BE6F-4791-A4AE-55690046A2BD}" destId="{98C02E57-73D1-4A82-8625-C5F50630A5BD}" srcOrd="2" destOrd="0" presId="urn:microsoft.com/office/officeart/2005/8/layout/process4"/>
    <dgm:cxn modelId="{EC21203B-CE0F-40EF-9F4C-C2CCDCB618DA}" type="presParOf" srcId="{98C02E57-73D1-4A82-8625-C5F50630A5BD}" destId="{DC49883C-6A72-4760-8CCC-4C1806A08C99}" srcOrd="0" destOrd="0" presId="urn:microsoft.com/office/officeart/2005/8/layout/process4"/>
    <dgm:cxn modelId="{1F01E12C-F1E8-4167-8C10-8C867FCAD6C4}" type="presParOf" srcId="{EF66BA1D-BE6F-4791-A4AE-55690046A2BD}" destId="{63A0CBA2-DBDB-4B63-9650-EE83641D3478}" srcOrd="3" destOrd="0" presId="urn:microsoft.com/office/officeart/2005/8/layout/process4"/>
    <dgm:cxn modelId="{68F85216-729D-4B2C-8ECA-C999625F0619}" type="presParOf" srcId="{EF66BA1D-BE6F-4791-A4AE-55690046A2BD}" destId="{45F32D21-98DD-4570-A0C3-BEC6A2C72A3D}" srcOrd="4" destOrd="0" presId="urn:microsoft.com/office/officeart/2005/8/layout/process4"/>
    <dgm:cxn modelId="{A25AB51D-CDCF-4183-A071-01C94D7C1F61}" type="presParOf" srcId="{45F32D21-98DD-4570-A0C3-BEC6A2C72A3D}" destId="{652908DC-70A7-4FFD-8F16-449AF911EEB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E4064-3B72-4DD4-B2BC-32386369962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AE5BDC2D-0557-44B7-A35E-2C3860135021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Vigilância, Informação, Avaliação, Monitoramento</a:t>
          </a:r>
          <a:endParaRPr lang="pt-BR" sz="26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9F6A613C-14E6-439B-8C47-0E611B7B8BAC}" type="parTrans" cxnId="{DC4DD6F5-E7E1-44D6-A939-659950BA3B45}">
      <dgm:prSet/>
      <dgm:spPr/>
      <dgm:t>
        <a:bodyPr/>
        <a:lstStyle/>
        <a:p>
          <a:endParaRPr lang="pt-BR" sz="2600" b="1"/>
        </a:p>
      </dgm:t>
    </dgm:pt>
    <dgm:pt modelId="{4E6E0E4D-55DE-43D2-BA76-A7D7623F95A9}" type="sibTrans" cxnId="{DC4DD6F5-E7E1-44D6-A939-659950BA3B45}">
      <dgm:prSet/>
      <dgm:spPr/>
      <dgm:t>
        <a:bodyPr/>
        <a:lstStyle/>
        <a:p>
          <a:endParaRPr lang="pt-BR" sz="2600" b="1"/>
        </a:p>
      </dgm:t>
    </dgm:pt>
    <dgm:pt modelId="{39946F3F-6D4A-474E-8B2C-45D4DA8EBB1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Promoção da Saúde</a:t>
          </a:r>
          <a:endParaRPr lang="pt-BR" sz="26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C4CC2949-308B-4D58-BC5B-0D62499DE4F4}" type="parTrans" cxnId="{8484AAAF-008D-4F12-A0B8-ABC811F01E57}">
      <dgm:prSet/>
      <dgm:spPr/>
      <dgm:t>
        <a:bodyPr/>
        <a:lstStyle/>
        <a:p>
          <a:endParaRPr lang="pt-BR" sz="2600" b="1"/>
        </a:p>
      </dgm:t>
    </dgm:pt>
    <dgm:pt modelId="{C5590163-4F72-4059-B3EA-9ACC232A1248}" type="sibTrans" cxnId="{8484AAAF-008D-4F12-A0B8-ABC811F01E57}">
      <dgm:prSet/>
      <dgm:spPr/>
      <dgm:t>
        <a:bodyPr/>
        <a:lstStyle/>
        <a:p>
          <a:endParaRPr lang="pt-BR" sz="2600" b="1"/>
        </a:p>
      </dgm:t>
    </dgm:pt>
    <dgm:pt modelId="{B61E894A-8BDD-46E9-869D-9770B29F1980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Cuidado Integral</a:t>
          </a:r>
          <a:endParaRPr lang="pt-BR" sz="26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CDAB0D6B-4763-4D9F-B06F-9CB49991A83C}" type="parTrans" cxnId="{A82DBCB7-2A77-48BE-BABE-A3CAC941C285}">
      <dgm:prSet/>
      <dgm:spPr/>
      <dgm:t>
        <a:bodyPr/>
        <a:lstStyle/>
        <a:p>
          <a:endParaRPr lang="pt-BR" sz="2600" b="1"/>
        </a:p>
      </dgm:t>
    </dgm:pt>
    <dgm:pt modelId="{04528C67-91E3-4AC3-A33F-A2688F205B12}" type="sibTrans" cxnId="{A82DBCB7-2A77-48BE-BABE-A3CAC941C285}">
      <dgm:prSet/>
      <dgm:spPr/>
      <dgm:t>
        <a:bodyPr/>
        <a:lstStyle/>
        <a:p>
          <a:endParaRPr lang="pt-BR" sz="2600" b="1"/>
        </a:p>
      </dgm:t>
    </dgm:pt>
    <dgm:pt modelId="{66DACCC0-08F0-4216-A44C-89430D1E788A}" type="pres">
      <dgm:prSet presAssocID="{CFDE4064-3B72-4DD4-B2BC-32386369962B}" presName="Name0" presStyleCnt="0">
        <dgm:presLayoutVars>
          <dgm:dir/>
          <dgm:resizeHandles val="exact"/>
        </dgm:presLayoutVars>
      </dgm:prSet>
      <dgm:spPr/>
    </dgm:pt>
    <dgm:pt modelId="{4313F925-0449-4CF4-90B7-D1EC7F88ACE1}" type="pres">
      <dgm:prSet presAssocID="{AE5BDC2D-0557-44B7-A35E-2C38601350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12890-7594-4B44-9A69-8A39BB6F57E6}" type="pres">
      <dgm:prSet presAssocID="{4E6E0E4D-55DE-43D2-BA76-A7D7623F95A9}" presName="sibTrans" presStyleCnt="0"/>
      <dgm:spPr/>
    </dgm:pt>
    <dgm:pt modelId="{450202AB-B03B-4009-9700-838A1984BDC9}" type="pres">
      <dgm:prSet presAssocID="{39946F3F-6D4A-474E-8B2C-45D4DA8EB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8A88D-00BE-40E0-A19C-36AF3D216407}" type="pres">
      <dgm:prSet presAssocID="{C5590163-4F72-4059-B3EA-9ACC232A1248}" presName="sibTrans" presStyleCnt="0"/>
      <dgm:spPr/>
    </dgm:pt>
    <dgm:pt modelId="{E43E05AF-43C5-4467-9903-5756AEBBED6C}" type="pres">
      <dgm:prSet presAssocID="{B61E894A-8BDD-46E9-869D-9770B29F19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DBCB7-2A77-48BE-BABE-A3CAC941C285}" srcId="{CFDE4064-3B72-4DD4-B2BC-32386369962B}" destId="{B61E894A-8BDD-46E9-869D-9770B29F1980}" srcOrd="2" destOrd="0" parTransId="{CDAB0D6B-4763-4D9F-B06F-9CB49991A83C}" sibTransId="{04528C67-91E3-4AC3-A33F-A2688F205B12}"/>
    <dgm:cxn modelId="{611B941A-1DD3-44B3-B6D3-E1A7AE99126A}" type="presOf" srcId="{39946F3F-6D4A-474E-8B2C-45D4DA8EBB1F}" destId="{450202AB-B03B-4009-9700-838A1984BDC9}" srcOrd="0" destOrd="0" presId="urn:microsoft.com/office/officeart/2005/8/layout/hList6"/>
    <dgm:cxn modelId="{8484AAAF-008D-4F12-A0B8-ABC811F01E57}" srcId="{CFDE4064-3B72-4DD4-B2BC-32386369962B}" destId="{39946F3F-6D4A-474E-8B2C-45D4DA8EBB1F}" srcOrd="1" destOrd="0" parTransId="{C4CC2949-308B-4D58-BC5B-0D62499DE4F4}" sibTransId="{C5590163-4F72-4059-B3EA-9ACC232A1248}"/>
    <dgm:cxn modelId="{DDA415F5-C943-4855-B476-509D562275E8}" type="presOf" srcId="{B61E894A-8BDD-46E9-869D-9770B29F1980}" destId="{E43E05AF-43C5-4467-9903-5756AEBBED6C}" srcOrd="0" destOrd="0" presId="urn:microsoft.com/office/officeart/2005/8/layout/hList6"/>
    <dgm:cxn modelId="{C260AECD-9421-4642-BADF-D33C1E72708E}" type="presOf" srcId="{CFDE4064-3B72-4DD4-B2BC-32386369962B}" destId="{66DACCC0-08F0-4216-A44C-89430D1E788A}" srcOrd="0" destOrd="0" presId="urn:microsoft.com/office/officeart/2005/8/layout/hList6"/>
    <dgm:cxn modelId="{DC4DD6F5-E7E1-44D6-A939-659950BA3B45}" srcId="{CFDE4064-3B72-4DD4-B2BC-32386369962B}" destId="{AE5BDC2D-0557-44B7-A35E-2C3860135021}" srcOrd="0" destOrd="0" parTransId="{9F6A613C-14E6-439B-8C47-0E611B7B8BAC}" sibTransId="{4E6E0E4D-55DE-43D2-BA76-A7D7623F95A9}"/>
    <dgm:cxn modelId="{98209B41-5645-4BB4-8E5E-7F8F7F046B03}" type="presOf" srcId="{AE5BDC2D-0557-44B7-A35E-2C3860135021}" destId="{4313F925-0449-4CF4-90B7-D1EC7F88ACE1}" srcOrd="0" destOrd="0" presId="urn:microsoft.com/office/officeart/2005/8/layout/hList6"/>
    <dgm:cxn modelId="{02035E69-D349-407F-A0FE-F7D98A9DC739}" type="presParOf" srcId="{66DACCC0-08F0-4216-A44C-89430D1E788A}" destId="{4313F925-0449-4CF4-90B7-D1EC7F88ACE1}" srcOrd="0" destOrd="0" presId="urn:microsoft.com/office/officeart/2005/8/layout/hList6"/>
    <dgm:cxn modelId="{FFBCAC22-4F52-44EC-9225-85524FDFE76B}" type="presParOf" srcId="{66DACCC0-08F0-4216-A44C-89430D1E788A}" destId="{BAE12890-7594-4B44-9A69-8A39BB6F57E6}" srcOrd="1" destOrd="0" presId="urn:microsoft.com/office/officeart/2005/8/layout/hList6"/>
    <dgm:cxn modelId="{606764C2-7841-45EF-B416-98560340D4E5}" type="presParOf" srcId="{66DACCC0-08F0-4216-A44C-89430D1E788A}" destId="{450202AB-B03B-4009-9700-838A1984BDC9}" srcOrd="2" destOrd="0" presId="urn:microsoft.com/office/officeart/2005/8/layout/hList6"/>
    <dgm:cxn modelId="{06BF96AF-D5CA-4568-90DE-FFCFF69E9508}" type="presParOf" srcId="{66DACCC0-08F0-4216-A44C-89430D1E788A}" destId="{DC08A88D-00BE-40E0-A19C-36AF3D216407}" srcOrd="3" destOrd="0" presId="urn:microsoft.com/office/officeart/2005/8/layout/hList6"/>
    <dgm:cxn modelId="{AB7461A9-1823-4401-BA0D-4A8CFCBBD6C9}" type="presParOf" srcId="{66DACCC0-08F0-4216-A44C-89430D1E788A}" destId="{E43E05AF-43C5-4467-9903-5756AEBBED6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E4064-3B72-4DD4-B2BC-32386369962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AE5BDC2D-0557-44B7-A35E-2C3860135021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0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conhecer a distribuição, magnitude e tendência das doenças e seus fatores de risco para subsidiar o planejamento, a execução e a avaliação das ações</a:t>
          </a:r>
          <a:endParaRPr lang="pt-BR" sz="20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9F6A613C-14E6-439B-8C47-0E611B7B8BAC}" type="parTrans" cxnId="{DC4DD6F5-E7E1-44D6-A939-659950BA3B45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4E6E0E4D-55DE-43D2-BA76-A7D7623F95A9}" type="sibTrans" cxnId="{DC4DD6F5-E7E1-44D6-A939-659950BA3B45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39946F3F-6D4A-474E-8B2C-45D4DA8EBB1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Fomentar ações articuladas que promovam comportamentos e estilos de vida saudáveis</a:t>
          </a:r>
          <a:endParaRPr lang="pt-BR" sz="24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C4CC2949-308B-4D58-BC5B-0D62499DE4F4}" type="parTrans" cxnId="{8484AAAF-008D-4F12-A0B8-ABC811F01E57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C5590163-4F72-4059-B3EA-9ACC232A1248}" type="sibTrans" cxnId="{8484AAAF-008D-4F12-A0B8-ABC811F01E57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B61E894A-8BDD-46E9-869D-9770B29F1980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Fortalecer a capacidade de resposta do SUS</a:t>
          </a:r>
          <a:endParaRPr lang="pt-BR" sz="2400" b="1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gm:t>
    </dgm:pt>
    <dgm:pt modelId="{CDAB0D6B-4763-4D9F-B06F-9CB49991A83C}" type="parTrans" cxnId="{A82DBCB7-2A77-48BE-BABE-A3CAC941C285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04528C67-91E3-4AC3-A33F-A2688F205B12}" type="sibTrans" cxnId="{A82DBCB7-2A77-48BE-BABE-A3CAC941C285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66DACCC0-08F0-4216-A44C-89430D1E788A}" type="pres">
      <dgm:prSet presAssocID="{CFDE4064-3B72-4DD4-B2BC-32386369962B}" presName="Name0" presStyleCnt="0">
        <dgm:presLayoutVars>
          <dgm:dir/>
          <dgm:resizeHandles val="exact"/>
        </dgm:presLayoutVars>
      </dgm:prSet>
      <dgm:spPr/>
    </dgm:pt>
    <dgm:pt modelId="{4313F925-0449-4CF4-90B7-D1EC7F88ACE1}" type="pres">
      <dgm:prSet presAssocID="{AE5BDC2D-0557-44B7-A35E-2C38601350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12890-7594-4B44-9A69-8A39BB6F57E6}" type="pres">
      <dgm:prSet presAssocID="{4E6E0E4D-55DE-43D2-BA76-A7D7623F95A9}" presName="sibTrans" presStyleCnt="0"/>
      <dgm:spPr/>
    </dgm:pt>
    <dgm:pt modelId="{450202AB-B03B-4009-9700-838A1984BDC9}" type="pres">
      <dgm:prSet presAssocID="{39946F3F-6D4A-474E-8B2C-45D4DA8EB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8A88D-00BE-40E0-A19C-36AF3D216407}" type="pres">
      <dgm:prSet presAssocID="{C5590163-4F72-4059-B3EA-9ACC232A1248}" presName="sibTrans" presStyleCnt="0"/>
      <dgm:spPr/>
    </dgm:pt>
    <dgm:pt modelId="{E43E05AF-43C5-4467-9903-5756AEBBED6C}" type="pres">
      <dgm:prSet presAssocID="{B61E894A-8BDD-46E9-869D-9770B29F19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9AD0D-93FC-0F44-A5F6-00DA7533B2CE}" type="presOf" srcId="{AE5BDC2D-0557-44B7-A35E-2C3860135021}" destId="{4313F925-0449-4CF4-90B7-D1EC7F88ACE1}" srcOrd="0" destOrd="0" presId="urn:microsoft.com/office/officeart/2005/8/layout/hList6"/>
    <dgm:cxn modelId="{55C5D1FF-AB67-5A4C-A245-B0ACCE7F5F6E}" type="presOf" srcId="{CFDE4064-3B72-4DD4-B2BC-32386369962B}" destId="{66DACCC0-08F0-4216-A44C-89430D1E788A}" srcOrd="0" destOrd="0" presId="urn:microsoft.com/office/officeart/2005/8/layout/hList6"/>
    <dgm:cxn modelId="{A82DBCB7-2A77-48BE-BABE-A3CAC941C285}" srcId="{CFDE4064-3B72-4DD4-B2BC-32386369962B}" destId="{B61E894A-8BDD-46E9-869D-9770B29F1980}" srcOrd="2" destOrd="0" parTransId="{CDAB0D6B-4763-4D9F-B06F-9CB49991A83C}" sibTransId="{04528C67-91E3-4AC3-A33F-A2688F205B12}"/>
    <dgm:cxn modelId="{8484AAAF-008D-4F12-A0B8-ABC811F01E57}" srcId="{CFDE4064-3B72-4DD4-B2BC-32386369962B}" destId="{39946F3F-6D4A-474E-8B2C-45D4DA8EBB1F}" srcOrd="1" destOrd="0" parTransId="{C4CC2949-308B-4D58-BC5B-0D62499DE4F4}" sibTransId="{C5590163-4F72-4059-B3EA-9ACC232A1248}"/>
    <dgm:cxn modelId="{DC4DD6F5-E7E1-44D6-A939-659950BA3B45}" srcId="{CFDE4064-3B72-4DD4-B2BC-32386369962B}" destId="{AE5BDC2D-0557-44B7-A35E-2C3860135021}" srcOrd="0" destOrd="0" parTransId="{9F6A613C-14E6-439B-8C47-0E611B7B8BAC}" sibTransId="{4E6E0E4D-55DE-43D2-BA76-A7D7623F95A9}"/>
    <dgm:cxn modelId="{887EAC1D-7680-E343-8589-B32DC5AEF1EC}" type="presOf" srcId="{39946F3F-6D4A-474E-8B2C-45D4DA8EBB1F}" destId="{450202AB-B03B-4009-9700-838A1984BDC9}" srcOrd="0" destOrd="0" presId="urn:microsoft.com/office/officeart/2005/8/layout/hList6"/>
    <dgm:cxn modelId="{4B0ECE2E-65C1-3840-BE1A-2B0463291192}" type="presOf" srcId="{B61E894A-8BDD-46E9-869D-9770B29F1980}" destId="{E43E05AF-43C5-4467-9903-5756AEBBED6C}" srcOrd="0" destOrd="0" presId="urn:microsoft.com/office/officeart/2005/8/layout/hList6"/>
    <dgm:cxn modelId="{54570CA9-897C-264D-B7A7-D34801CE61EA}" type="presParOf" srcId="{66DACCC0-08F0-4216-A44C-89430D1E788A}" destId="{4313F925-0449-4CF4-90B7-D1EC7F88ACE1}" srcOrd="0" destOrd="0" presId="urn:microsoft.com/office/officeart/2005/8/layout/hList6"/>
    <dgm:cxn modelId="{8E816F4C-F42D-A641-A634-43A951A57C69}" type="presParOf" srcId="{66DACCC0-08F0-4216-A44C-89430D1E788A}" destId="{BAE12890-7594-4B44-9A69-8A39BB6F57E6}" srcOrd="1" destOrd="0" presId="urn:microsoft.com/office/officeart/2005/8/layout/hList6"/>
    <dgm:cxn modelId="{EB061CBC-9B03-0944-B1E1-F249411083EE}" type="presParOf" srcId="{66DACCC0-08F0-4216-A44C-89430D1E788A}" destId="{450202AB-B03B-4009-9700-838A1984BDC9}" srcOrd="2" destOrd="0" presId="urn:microsoft.com/office/officeart/2005/8/layout/hList6"/>
    <dgm:cxn modelId="{92D350AA-C111-0946-A27D-78E5DDE19372}" type="presParOf" srcId="{66DACCC0-08F0-4216-A44C-89430D1E788A}" destId="{DC08A88D-00BE-40E0-A19C-36AF3D216407}" srcOrd="3" destOrd="0" presId="urn:microsoft.com/office/officeart/2005/8/layout/hList6"/>
    <dgm:cxn modelId="{F1F8CFB8-38D4-1F45-874B-41BB3DC0E2AD}" type="presParOf" srcId="{66DACCC0-08F0-4216-A44C-89430D1E788A}" destId="{E43E05AF-43C5-4467-9903-5756AEBBED6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628FE-BD56-40C1-BDE7-78B7C6D234D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29470F-D111-41DD-BF7D-F3253D6C9187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Planejar o cuidado</a:t>
          </a:r>
          <a:endParaRPr lang="pt-BR" sz="2600" b="0" dirty="0">
            <a:solidFill>
              <a:schemeClr val="bg1"/>
            </a:solidFill>
          </a:endParaRPr>
        </a:p>
      </dgm:t>
    </dgm:pt>
    <dgm:pt modelId="{95DA4544-08BF-42A1-BEA3-8C1F465D217D}" type="parTrans" cxnId="{E8BBC3F9-81C3-4E3B-9452-E01F4A637D63}">
      <dgm:prSet/>
      <dgm:spPr/>
      <dgm:t>
        <a:bodyPr/>
        <a:lstStyle/>
        <a:p>
          <a:endParaRPr lang="pt-BR" sz="2600" b="1"/>
        </a:p>
      </dgm:t>
    </dgm:pt>
    <dgm:pt modelId="{2F162853-0E48-44AA-BD23-FF4E08C5BCC4}" type="sibTrans" cxnId="{E8BBC3F9-81C3-4E3B-9452-E01F4A637D63}">
      <dgm:prSet/>
      <dgm:spPr/>
      <dgm:t>
        <a:bodyPr/>
        <a:lstStyle/>
        <a:p>
          <a:endParaRPr lang="pt-BR" sz="2600" b="1"/>
        </a:p>
      </dgm:t>
    </dgm:pt>
    <dgm:pt modelId="{61A2E185-2735-4F22-9BF1-0E8738735933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Organizar as ações</a:t>
          </a:r>
          <a:endParaRPr lang="pt-BR" sz="2600" b="0" dirty="0">
            <a:solidFill>
              <a:schemeClr val="bg1"/>
            </a:solidFill>
          </a:endParaRPr>
        </a:p>
      </dgm:t>
    </dgm:pt>
    <dgm:pt modelId="{AC12B09E-8F8E-482B-B7B9-35F5E1D70C30}" type="parTrans" cxnId="{30854F67-75D5-4AEC-B153-EC84146793AE}">
      <dgm:prSet/>
      <dgm:spPr/>
      <dgm:t>
        <a:bodyPr/>
        <a:lstStyle/>
        <a:p>
          <a:endParaRPr lang="pt-BR" sz="2600" b="1"/>
        </a:p>
      </dgm:t>
    </dgm:pt>
    <dgm:pt modelId="{960DFA23-F8D1-4652-AFC0-3735D0D2ECF8}" type="sibTrans" cxnId="{30854F67-75D5-4AEC-B153-EC84146793AE}">
      <dgm:prSet/>
      <dgm:spPr/>
      <dgm:t>
        <a:bodyPr/>
        <a:lstStyle/>
        <a:p>
          <a:endParaRPr lang="pt-BR" sz="2600" b="1"/>
        </a:p>
      </dgm:t>
    </dgm:pt>
    <dgm:pt modelId="{BCC4E121-4D52-4E86-8762-34C8FF9CDD7E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Garantir o acesso</a:t>
          </a:r>
          <a:endParaRPr lang="pt-BR" sz="2600" b="0" dirty="0">
            <a:solidFill>
              <a:schemeClr val="bg1"/>
            </a:solidFill>
          </a:endParaRPr>
        </a:p>
      </dgm:t>
    </dgm:pt>
    <dgm:pt modelId="{C483F0A1-C508-4D5B-9980-0EE4AB2DD000}" type="parTrans" cxnId="{280E5D97-CA45-4E65-93C9-139BE1F2B040}">
      <dgm:prSet/>
      <dgm:spPr/>
      <dgm:t>
        <a:bodyPr/>
        <a:lstStyle/>
        <a:p>
          <a:endParaRPr lang="pt-BR" sz="2600" b="1"/>
        </a:p>
      </dgm:t>
    </dgm:pt>
    <dgm:pt modelId="{5092B3E4-ACC6-44B1-8B37-1D43594A3323}" type="sibTrans" cxnId="{280E5D97-CA45-4E65-93C9-139BE1F2B040}">
      <dgm:prSet/>
      <dgm:spPr/>
      <dgm:t>
        <a:bodyPr/>
        <a:lstStyle/>
        <a:p>
          <a:endParaRPr lang="pt-BR" sz="2600" b="1"/>
        </a:p>
      </dgm:t>
    </dgm:pt>
    <dgm:pt modelId="{5732FD17-7489-4D28-8057-FC9A3A8F72F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Registrar as informações</a:t>
          </a:r>
          <a:endParaRPr lang="pt-BR" sz="2600" b="0" dirty="0">
            <a:solidFill>
              <a:schemeClr val="bg1"/>
            </a:solidFill>
          </a:endParaRPr>
        </a:p>
      </dgm:t>
    </dgm:pt>
    <dgm:pt modelId="{5667FED5-3346-45C9-B577-AC5C10E35D1A}" type="parTrans" cxnId="{70507DC6-715A-489F-8285-4F053AE35E88}">
      <dgm:prSet/>
      <dgm:spPr/>
      <dgm:t>
        <a:bodyPr/>
        <a:lstStyle/>
        <a:p>
          <a:endParaRPr lang="pt-BR" sz="2600" b="1"/>
        </a:p>
      </dgm:t>
    </dgm:pt>
    <dgm:pt modelId="{94949B0B-0A0C-456B-A062-A6938B0D5F6C}" type="sibTrans" cxnId="{70507DC6-715A-489F-8285-4F053AE35E88}">
      <dgm:prSet/>
      <dgm:spPr/>
      <dgm:t>
        <a:bodyPr/>
        <a:lstStyle/>
        <a:p>
          <a:endParaRPr lang="pt-BR" sz="2600" b="1"/>
        </a:p>
      </dgm:t>
    </dgm:pt>
    <dgm:pt modelId="{B7C1FD8E-ECDF-4A0E-B99E-0289E129B004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600" b="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Manter a comunicação</a:t>
          </a:r>
          <a:endParaRPr lang="pt-BR" sz="2600" b="0" dirty="0">
            <a:solidFill>
              <a:schemeClr val="bg1"/>
            </a:solidFill>
          </a:endParaRPr>
        </a:p>
      </dgm:t>
    </dgm:pt>
    <dgm:pt modelId="{93D20BFE-3520-405F-AD6A-B771F4EFA326}" type="parTrans" cxnId="{34B3B315-E75B-4A27-9928-CBB52D104434}">
      <dgm:prSet/>
      <dgm:spPr/>
      <dgm:t>
        <a:bodyPr/>
        <a:lstStyle/>
        <a:p>
          <a:endParaRPr lang="pt-BR" sz="2600" b="1"/>
        </a:p>
      </dgm:t>
    </dgm:pt>
    <dgm:pt modelId="{E7DFEE0D-0950-48BB-89B2-ADCB93AB6A38}" type="sibTrans" cxnId="{34B3B315-E75B-4A27-9928-CBB52D104434}">
      <dgm:prSet/>
      <dgm:spPr/>
      <dgm:t>
        <a:bodyPr/>
        <a:lstStyle/>
        <a:p>
          <a:endParaRPr lang="pt-BR" sz="2600" b="1"/>
        </a:p>
      </dgm:t>
    </dgm:pt>
    <dgm:pt modelId="{A280FB6D-598B-4BCD-9A4B-E6A7AFC08A61}" type="pres">
      <dgm:prSet presAssocID="{ECE628FE-BD56-40C1-BDE7-78B7C6D23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EE852-04DC-4F69-B1B1-889DCF0ED1B4}" type="pres">
      <dgm:prSet presAssocID="{ECE628FE-BD56-40C1-BDE7-78B7C6D234D0}" presName="cycle" presStyleCnt="0"/>
      <dgm:spPr/>
    </dgm:pt>
    <dgm:pt modelId="{E790E1EB-FE84-4FE1-A33E-F7C7AE0D8C66}" type="pres">
      <dgm:prSet presAssocID="{F929470F-D111-41DD-BF7D-F3253D6C918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32D93-4A82-4866-934F-A43EC1543F27}" type="pres">
      <dgm:prSet presAssocID="{2F162853-0E48-44AA-BD23-FF4E08C5BC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2C3D6AA-1F28-456F-B973-4F02C77DCCC0}" type="pres">
      <dgm:prSet presAssocID="{61A2E185-2735-4F22-9BF1-0E873873593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9CCE3-6EBB-405A-AF86-80054AE98762}" type="pres">
      <dgm:prSet presAssocID="{BCC4E121-4D52-4E86-8762-34C8FF9CDD7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C5566-DAFF-436A-B6E0-90BD2D65FCC0}" type="pres">
      <dgm:prSet presAssocID="{5732FD17-7489-4D28-8057-FC9A3A8F72F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EF3365-A5B5-4F5E-82DC-A84DB4C7C12F}" type="pres">
      <dgm:prSet presAssocID="{B7C1FD8E-ECDF-4A0E-B99E-0289E129B00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B3B315-E75B-4A27-9928-CBB52D104434}" srcId="{ECE628FE-BD56-40C1-BDE7-78B7C6D234D0}" destId="{B7C1FD8E-ECDF-4A0E-B99E-0289E129B004}" srcOrd="4" destOrd="0" parTransId="{93D20BFE-3520-405F-AD6A-B771F4EFA326}" sibTransId="{E7DFEE0D-0950-48BB-89B2-ADCB93AB6A38}"/>
    <dgm:cxn modelId="{E8BBC3F9-81C3-4E3B-9452-E01F4A637D63}" srcId="{ECE628FE-BD56-40C1-BDE7-78B7C6D234D0}" destId="{F929470F-D111-41DD-BF7D-F3253D6C9187}" srcOrd="0" destOrd="0" parTransId="{95DA4544-08BF-42A1-BEA3-8C1F465D217D}" sibTransId="{2F162853-0E48-44AA-BD23-FF4E08C5BCC4}"/>
    <dgm:cxn modelId="{887CAFDE-6BF5-48E7-BC38-5FBA6AB6F3A9}" type="presOf" srcId="{B7C1FD8E-ECDF-4A0E-B99E-0289E129B004}" destId="{F1EF3365-A5B5-4F5E-82DC-A84DB4C7C12F}" srcOrd="0" destOrd="0" presId="urn:microsoft.com/office/officeart/2005/8/layout/cycle3"/>
    <dgm:cxn modelId="{BB103F26-3FEA-454E-8B71-2B35D4D8BA59}" type="presOf" srcId="{5732FD17-7489-4D28-8057-FC9A3A8F72F8}" destId="{A47C5566-DAFF-436A-B6E0-90BD2D65FCC0}" srcOrd="0" destOrd="0" presId="urn:microsoft.com/office/officeart/2005/8/layout/cycle3"/>
    <dgm:cxn modelId="{5F5876D8-B364-4FC1-B9A5-905006535C32}" type="presOf" srcId="{2F162853-0E48-44AA-BD23-FF4E08C5BCC4}" destId="{CC832D93-4A82-4866-934F-A43EC1543F27}" srcOrd="0" destOrd="0" presId="urn:microsoft.com/office/officeart/2005/8/layout/cycle3"/>
    <dgm:cxn modelId="{70507DC6-715A-489F-8285-4F053AE35E88}" srcId="{ECE628FE-BD56-40C1-BDE7-78B7C6D234D0}" destId="{5732FD17-7489-4D28-8057-FC9A3A8F72F8}" srcOrd="3" destOrd="0" parTransId="{5667FED5-3346-45C9-B577-AC5C10E35D1A}" sibTransId="{94949B0B-0A0C-456B-A062-A6938B0D5F6C}"/>
    <dgm:cxn modelId="{274253EB-091C-41B0-B61E-7A0BE79C6CA8}" type="presOf" srcId="{ECE628FE-BD56-40C1-BDE7-78B7C6D234D0}" destId="{A280FB6D-598B-4BCD-9A4B-E6A7AFC08A61}" srcOrd="0" destOrd="0" presId="urn:microsoft.com/office/officeart/2005/8/layout/cycle3"/>
    <dgm:cxn modelId="{5C040A49-30F6-454C-9FA0-201DCD302D4F}" type="presOf" srcId="{61A2E185-2735-4F22-9BF1-0E8738735933}" destId="{A2C3D6AA-1F28-456F-B973-4F02C77DCCC0}" srcOrd="0" destOrd="0" presId="urn:microsoft.com/office/officeart/2005/8/layout/cycle3"/>
    <dgm:cxn modelId="{30854F67-75D5-4AEC-B153-EC84146793AE}" srcId="{ECE628FE-BD56-40C1-BDE7-78B7C6D234D0}" destId="{61A2E185-2735-4F22-9BF1-0E8738735933}" srcOrd="1" destOrd="0" parTransId="{AC12B09E-8F8E-482B-B7B9-35F5E1D70C30}" sibTransId="{960DFA23-F8D1-4652-AFC0-3735D0D2ECF8}"/>
    <dgm:cxn modelId="{280E5D97-CA45-4E65-93C9-139BE1F2B040}" srcId="{ECE628FE-BD56-40C1-BDE7-78B7C6D234D0}" destId="{BCC4E121-4D52-4E86-8762-34C8FF9CDD7E}" srcOrd="2" destOrd="0" parTransId="{C483F0A1-C508-4D5B-9980-0EE4AB2DD000}" sibTransId="{5092B3E4-ACC6-44B1-8B37-1D43594A3323}"/>
    <dgm:cxn modelId="{653684F4-DB79-4CE7-BD57-AE836DA9AE43}" type="presOf" srcId="{F929470F-D111-41DD-BF7D-F3253D6C9187}" destId="{E790E1EB-FE84-4FE1-A33E-F7C7AE0D8C66}" srcOrd="0" destOrd="0" presId="urn:microsoft.com/office/officeart/2005/8/layout/cycle3"/>
    <dgm:cxn modelId="{7AFE41CB-3CC3-4D75-9B65-4C400DEB4027}" type="presOf" srcId="{BCC4E121-4D52-4E86-8762-34C8FF9CDD7E}" destId="{A129CCE3-6EBB-405A-AF86-80054AE98762}" srcOrd="0" destOrd="0" presId="urn:microsoft.com/office/officeart/2005/8/layout/cycle3"/>
    <dgm:cxn modelId="{311839CC-E7AA-4943-861B-EDF3705B9BEB}" type="presParOf" srcId="{A280FB6D-598B-4BCD-9A4B-E6A7AFC08A61}" destId="{42DEE852-04DC-4F69-B1B1-889DCF0ED1B4}" srcOrd="0" destOrd="0" presId="urn:microsoft.com/office/officeart/2005/8/layout/cycle3"/>
    <dgm:cxn modelId="{A4180B7E-F124-4D81-A62A-96926300567E}" type="presParOf" srcId="{42DEE852-04DC-4F69-B1B1-889DCF0ED1B4}" destId="{E790E1EB-FE84-4FE1-A33E-F7C7AE0D8C66}" srcOrd="0" destOrd="0" presId="urn:microsoft.com/office/officeart/2005/8/layout/cycle3"/>
    <dgm:cxn modelId="{92F8E074-61CE-4755-8A44-606ED2CEA964}" type="presParOf" srcId="{42DEE852-04DC-4F69-B1B1-889DCF0ED1B4}" destId="{CC832D93-4A82-4866-934F-A43EC1543F27}" srcOrd="1" destOrd="0" presId="urn:microsoft.com/office/officeart/2005/8/layout/cycle3"/>
    <dgm:cxn modelId="{CD673187-A3D3-433B-969D-C980B3761B99}" type="presParOf" srcId="{42DEE852-04DC-4F69-B1B1-889DCF0ED1B4}" destId="{A2C3D6AA-1F28-456F-B973-4F02C77DCCC0}" srcOrd="2" destOrd="0" presId="urn:microsoft.com/office/officeart/2005/8/layout/cycle3"/>
    <dgm:cxn modelId="{4FD2464B-BB2D-4B25-8B2B-1440762856FA}" type="presParOf" srcId="{42DEE852-04DC-4F69-B1B1-889DCF0ED1B4}" destId="{A129CCE3-6EBB-405A-AF86-80054AE98762}" srcOrd="3" destOrd="0" presId="urn:microsoft.com/office/officeart/2005/8/layout/cycle3"/>
    <dgm:cxn modelId="{15C2EACD-83E0-4223-A2DE-7EDFE139BD35}" type="presParOf" srcId="{42DEE852-04DC-4F69-B1B1-889DCF0ED1B4}" destId="{A47C5566-DAFF-436A-B6E0-90BD2D65FCC0}" srcOrd="4" destOrd="0" presId="urn:microsoft.com/office/officeart/2005/8/layout/cycle3"/>
    <dgm:cxn modelId="{1E18CB75-3501-4942-A49D-7A4443E7CD32}" type="presParOf" srcId="{42DEE852-04DC-4F69-B1B1-889DCF0ED1B4}" destId="{F1EF3365-A5B5-4F5E-82DC-A84DB4C7C1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4F58-096C-4098-ADAF-72F48DB150F3}">
      <dsp:nvSpPr>
        <dsp:cNvPr id="0" name=""/>
        <dsp:cNvSpPr/>
      </dsp:nvSpPr>
      <dsp:spPr>
        <a:xfrm>
          <a:off x="0" y="1862643"/>
          <a:ext cx="6560037" cy="246240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 dirty="0">
            <a:solidFill>
              <a:schemeClr val="bg1"/>
            </a:solidFill>
          </a:endParaRPr>
        </a:p>
      </dsp:txBody>
      <dsp:txXfrm>
        <a:off x="0" y="1862643"/>
        <a:ext cx="6560037" cy="2462405"/>
      </dsp:txXfrm>
    </dsp:sp>
    <dsp:sp modelId="{DC49883C-6A72-4760-8CCC-4C1806A08C99}">
      <dsp:nvSpPr>
        <dsp:cNvPr id="0" name=""/>
        <dsp:cNvSpPr/>
      </dsp:nvSpPr>
      <dsp:spPr>
        <a:xfrm rot="10800000">
          <a:off x="0" y="975555"/>
          <a:ext cx="6560037" cy="966450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magnitude como </a:t>
          </a:r>
          <a:r>
            <a:rPr lang="pt-BR" sz="2600" b="1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problema de saúde pública</a:t>
          </a:r>
          <a:endParaRPr lang="pt-BR" sz="2600" kern="1200" dirty="0">
            <a:solidFill>
              <a:schemeClr val="bg1"/>
            </a:solidFill>
          </a:endParaRPr>
        </a:p>
      </dsp:txBody>
      <dsp:txXfrm rot="10800000">
        <a:off x="0" y="975555"/>
        <a:ext cx="6560037" cy="627970"/>
      </dsp:txXfrm>
    </dsp:sp>
    <dsp:sp modelId="{652908DC-70A7-4FFD-8F16-449AF911EEB2}">
      <dsp:nvSpPr>
        <dsp:cNvPr id="0" name=""/>
        <dsp:cNvSpPr/>
      </dsp:nvSpPr>
      <dsp:spPr>
        <a:xfrm rot="10800000">
          <a:off x="0" y="1807"/>
          <a:ext cx="6560037" cy="966450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importância epidemiológica</a:t>
          </a:r>
          <a:endParaRPr lang="pt-BR" sz="2600" kern="1200" dirty="0">
            <a:solidFill>
              <a:schemeClr val="bg1"/>
            </a:solidFill>
          </a:endParaRPr>
        </a:p>
      </dsp:txBody>
      <dsp:txXfrm rot="10800000">
        <a:off x="0" y="1807"/>
        <a:ext cx="6560037" cy="62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3F925-0449-4CF4-90B7-D1EC7F88ACE1}">
      <dsp:nvSpPr>
        <dsp:cNvPr id="0" name=""/>
        <dsp:cNvSpPr/>
      </dsp:nvSpPr>
      <dsp:spPr>
        <a:xfrm rot="16200000">
          <a:off x="-773924" y="774891"/>
          <a:ext cx="4064000" cy="2514216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Vigilância, Informação, Avaliação, Monitoramento</a:t>
          </a:r>
          <a:endParaRPr lang="pt-BR" sz="26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968" y="812799"/>
        <a:ext cx="2514216" cy="2438400"/>
      </dsp:txXfrm>
    </dsp:sp>
    <dsp:sp modelId="{450202AB-B03B-4009-9700-838A1984BDC9}">
      <dsp:nvSpPr>
        <dsp:cNvPr id="0" name=""/>
        <dsp:cNvSpPr/>
      </dsp:nvSpPr>
      <dsp:spPr>
        <a:xfrm rot="16200000">
          <a:off x="1928858" y="774891"/>
          <a:ext cx="4064000" cy="2514216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Promoção da Saúde</a:t>
          </a:r>
          <a:endParaRPr lang="pt-BR" sz="26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2703750" y="812799"/>
        <a:ext cx="2514216" cy="2438400"/>
      </dsp:txXfrm>
    </dsp:sp>
    <dsp:sp modelId="{E43E05AF-43C5-4467-9903-5756AEBBED6C}">
      <dsp:nvSpPr>
        <dsp:cNvPr id="0" name=""/>
        <dsp:cNvSpPr/>
      </dsp:nvSpPr>
      <dsp:spPr>
        <a:xfrm rot="16200000">
          <a:off x="4631641" y="774891"/>
          <a:ext cx="4064000" cy="2514216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Cuidado Integral</a:t>
          </a:r>
          <a:endParaRPr lang="pt-BR" sz="26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5406533" y="812799"/>
        <a:ext cx="2514216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3F925-0449-4CF4-90B7-D1EC7F88ACE1}">
      <dsp:nvSpPr>
        <dsp:cNvPr id="0" name=""/>
        <dsp:cNvSpPr/>
      </dsp:nvSpPr>
      <dsp:spPr>
        <a:xfrm rot="16200000">
          <a:off x="-1016742" y="1017739"/>
          <a:ext cx="4627167" cy="2591688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conhecer a distribuição, magnitude e tendência das doenças e seus fatores de risco para subsidiar o planejamento, a execução e a avaliação das ações</a:t>
          </a:r>
          <a:endParaRPr lang="pt-BR" sz="20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997" y="925433"/>
        <a:ext cx="2591688" cy="2776301"/>
      </dsp:txXfrm>
    </dsp:sp>
    <dsp:sp modelId="{450202AB-B03B-4009-9700-838A1984BDC9}">
      <dsp:nvSpPr>
        <dsp:cNvPr id="0" name=""/>
        <dsp:cNvSpPr/>
      </dsp:nvSpPr>
      <dsp:spPr>
        <a:xfrm rot="16200000">
          <a:off x="1769323" y="1017739"/>
          <a:ext cx="4627167" cy="2591688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Fomentar ações articuladas que promovam comportamentos e estilos de vida saudáveis</a:t>
          </a:r>
          <a:endParaRPr lang="pt-BR" sz="24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2787062" y="925433"/>
        <a:ext cx="2591688" cy="2776301"/>
      </dsp:txXfrm>
    </dsp:sp>
    <dsp:sp modelId="{E43E05AF-43C5-4467-9903-5756AEBBED6C}">
      <dsp:nvSpPr>
        <dsp:cNvPr id="0" name=""/>
        <dsp:cNvSpPr/>
      </dsp:nvSpPr>
      <dsp:spPr>
        <a:xfrm rot="16200000">
          <a:off x="4555388" y="1017739"/>
          <a:ext cx="4627167" cy="2591688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+mn-cs"/>
            </a:rPr>
            <a:t>Fortalecer a capacidade de resposta do SUS</a:t>
          </a:r>
          <a:endParaRPr lang="pt-BR" sz="2400" b="1" kern="1200" cap="small" dirty="0">
            <a:solidFill>
              <a:schemeClr val="bg1"/>
            </a:solidFill>
            <a:latin typeface="Calibri" pitchFamily="34" charset="0"/>
            <a:ea typeface="MS PGothic" pitchFamily="34" charset="-128"/>
          </a:endParaRPr>
        </a:p>
      </dsp:txBody>
      <dsp:txXfrm rot="5400000">
        <a:off x="5573127" y="925433"/>
        <a:ext cx="2591688" cy="2776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2D93-4A82-4866-934F-A43EC1543F27}">
      <dsp:nvSpPr>
        <dsp:cNvPr id="0" name=""/>
        <dsp:cNvSpPr/>
      </dsp:nvSpPr>
      <dsp:spPr>
        <a:xfrm>
          <a:off x="1672168" y="-27504"/>
          <a:ext cx="4659631" cy="4659631"/>
        </a:xfrm>
        <a:prstGeom prst="circularArrow">
          <a:avLst>
            <a:gd name="adj1" fmla="val 5544"/>
            <a:gd name="adj2" fmla="val 330680"/>
            <a:gd name="adj3" fmla="val 13773010"/>
            <a:gd name="adj4" fmla="val 1738773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0E1EB-FE84-4FE1-A33E-F7C7AE0D8C66}">
      <dsp:nvSpPr>
        <dsp:cNvPr id="0" name=""/>
        <dsp:cNvSpPr/>
      </dsp:nvSpPr>
      <dsp:spPr>
        <a:xfrm>
          <a:off x="2909645" y="1904"/>
          <a:ext cx="2184676" cy="109233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Planejar o cuidado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2962969" y="55228"/>
        <a:ext cx="2078028" cy="985690"/>
      </dsp:txXfrm>
    </dsp:sp>
    <dsp:sp modelId="{A2C3D6AA-1F28-456F-B973-4F02C77DCCC0}">
      <dsp:nvSpPr>
        <dsp:cNvPr id="0" name=""/>
        <dsp:cNvSpPr/>
      </dsp:nvSpPr>
      <dsp:spPr>
        <a:xfrm>
          <a:off x="4799442" y="1374922"/>
          <a:ext cx="2184676" cy="109233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Organizar as ações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4852766" y="1428246"/>
        <a:ext cx="2078028" cy="985690"/>
      </dsp:txXfrm>
    </dsp:sp>
    <dsp:sp modelId="{A129CCE3-6EBB-405A-AF86-80054AE98762}">
      <dsp:nvSpPr>
        <dsp:cNvPr id="0" name=""/>
        <dsp:cNvSpPr/>
      </dsp:nvSpPr>
      <dsp:spPr>
        <a:xfrm>
          <a:off x="4077604" y="3596511"/>
          <a:ext cx="2184676" cy="109233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Garantir o acesso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4130928" y="3649835"/>
        <a:ext cx="2078028" cy="985690"/>
      </dsp:txXfrm>
    </dsp:sp>
    <dsp:sp modelId="{A47C5566-DAFF-436A-B6E0-90BD2D65FCC0}">
      <dsp:nvSpPr>
        <dsp:cNvPr id="0" name=""/>
        <dsp:cNvSpPr/>
      </dsp:nvSpPr>
      <dsp:spPr>
        <a:xfrm>
          <a:off x="1741687" y="3596511"/>
          <a:ext cx="2184676" cy="109233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Registrar as informações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1795011" y="3649835"/>
        <a:ext cx="2078028" cy="985690"/>
      </dsp:txXfrm>
    </dsp:sp>
    <dsp:sp modelId="{F1EF3365-A5B5-4F5E-82DC-A84DB4C7C12F}">
      <dsp:nvSpPr>
        <dsp:cNvPr id="0" name=""/>
        <dsp:cNvSpPr/>
      </dsp:nvSpPr>
      <dsp:spPr>
        <a:xfrm>
          <a:off x="1019848" y="1374922"/>
          <a:ext cx="2184676" cy="109233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rPr>
            <a:t>Manter a comunicação</a:t>
          </a:r>
          <a:endParaRPr lang="pt-BR" sz="2600" b="0" kern="1200" dirty="0">
            <a:solidFill>
              <a:schemeClr val="bg1"/>
            </a:solidFill>
          </a:endParaRPr>
        </a:p>
      </dsp:txBody>
      <dsp:txXfrm>
        <a:off x="1073172" y="1428246"/>
        <a:ext cx="2078028" cy="98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7E7F-5BE2-455C-9B13-8F8C7CEEB8D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EE73-8DC9-4EBC-90D4-12FC16455F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5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0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Organizar o atendimento dos pacientes na rede assistencial, definindo os estabelecimentos para os quais os pacientes que precisam do cuidado deverão ser encaminhados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5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Determinantes sociais de saúde</a:t>
            </a:r>
            <a:r>
              <a:rPr lang="pt-BR" sz="12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pt-BR" dirty="0" smtClean="0"/>
              <a:t>Condição em que as pessoas vivem e trabalham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fatores sociais, econômicos, culturais, étnicos/raciais, psicológicos e comportamentais que </a:t>
            </a:r>
            <a:r>
              <a:rPr lang="pt-BR" sz="12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influenciam a ocorrência de problemas de saúde e seus fatores de risco </a:t>
            </a:r>
            <a:r>
              <a:rPr lang="pt-BR" sz="12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na população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05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05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05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05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4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E73-8DC9-4EBC-90D4-12FC16455FD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36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06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1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4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11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9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1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9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6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1706" y="279065"/>
            <a:ext cx="8737899" cy="560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1706" y="986528"/>
            <a:ext cx="8737899" cy="529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01706" y="6356351"/>
            <a:ext cx="726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096B-1E32-4D69-9460-6A80FF7B3147}" type="datetimeFigureOut">
              <a:rPr lang="pt-BR" smtClean="0"/>
              <a:t>28/08/17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81145" y="6356350"/>
            <a:ext cx="4343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577841" y="6356349"/>
            <a:ext cx="169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53BC-72B9-482F-8C98-CD7D40AA4D0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0848" y="6279291"/>
            <a:ext cx="1705760" cy="5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localhost/Users/fredlobo/Desktop/NUCOM%20AT%20THE%20MOMENT/GAB%20originais%20em%20foco/apresentacao%20SVS%20powerpoint%202016/apresentacao%202016%20svs1d%20Folder/fundo%20widescreen%20fundo%20temer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png"/><Relationship Id="rId13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emf"/><Relationship Id="rId9" Type="http://schemas.openxmlformats.org/officeDocument/2006/relationships/image" Target="../media/image23.png"/><Relationship Id="rId10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redlobo/Desktop/NUCOM%20AT%20THE%20MOMENT/GAB%20originais%20em%20foco/apresentacao%20SVS%20powerpoint%202016/apresentacao%202016%20svs1d%20Folder/fundo%20widescreen%20fundo%20temer.jpg" TargetMode="External"/><Relationship Id="rId4" Type="http://schemas.openxmlformats.org/officeDocument/2006/relationships/hyperlink" Target="mailto:Rede.cronicas@saude.gov.b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bvsms.saude.gov.br/bvs/saudelegis/gm/2010/prt4279_30_12_201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vsms.saude.gov.br/bvs/saudelegis/gm/2013/prt0252_19_02_2013.html" TargetMode="External"/><Relationship Id="rId3" Type="http://schemas.openxmlformats.org/officeDocument/2006/relationships/hyperlink" Target="http://bvsms.saude.gov.br/bvs/saudelegis/gm/2014/prt0483_01_04_20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fundo widescreen fundo temer.jpg" descr="/Users/fredlobo/Desktop/NUCOM AT THE MOMENT/GAB originais em foco/apresentacao SVS powerpoint 2016/apresentacao 2016 svs1d Folder/fundo widescreen fundo temer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0550" y="867406"/>
            <a:ext cx="8382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sz="2000" b="1" cap="small" dirty="0">
                <a:solidFill>
                  <a:schemeClr val="bg1">
                    <a:lumMod val="85000"/>
                  </a:schemeClr>
                </a:solidFill>
              </a:rPr>
              <a:t>Ministério da saúde</a:t>
            </a:r>
          </a:p>
          <a:p>
            <a:pPr algn="ctr"/>
            <a:r>
              <a:rPr lang="pt-BR" sz="2000" b="1" cap="small" dirty="0">
                <a:solidFill>
                  <a:schemeClr val="bg1">
                    <a:lumMod val="85000"/>
                  </a:schemeClr>
                </a:solidFill>
              </a:rPr>
              <a:t>Secretaria de atenção à saúde</a:t>
            </a:r>
          </a:p>
          <a:p>
            <a:pPr algn="ctr"/>
            <a:r>
              <a:rPr lang="pt-BR" sz="2000" b="1" cap="small" dirty="0">
                <a:solidFill>
                  <a:schemeClr val="bg1">
                    <a:lumMod val="85000"/>
                  </a:schemeClr>
                </a:solidFill>
              </a:rPr>
              <a:t>Departamento de Atenção Especializada e Temática</a:t>
            </a:r>
          </a:p>
          <a:p>
            <a:pPr algn="ctr"/>
            <a:r>
              <a:rPr lang="pt-BR" sz="2000" b="1" cap="small" dirty="0">
                <a:solidFill>
                  <a:schemeClr val="bg1">
                    <a:lumMod val="85000"/>
                  </a:schemeClr>
                </a:solidFill>
              </a:rPr>
              <a:t>Coordenação-Geral de Atenção Especializada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82189" y="2563328"/>
            <a:ext cx="776649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sz="3600" b="1" cap="small" dirty="0">
                <a:solidFill>
                  <a:schemeClr val="bg1"/>
                </a:solidFill>
              </a:rPr>
              <a:t>Rede de Atenção à Saúde das Pessoas com Doenças Crônicas </a:t>
            </a:r>
            <a:endParaRPr lang="pt-BR" sz="3600" b="1" cap="small" dirty="0" smtClean="0">
              <a:solidFill>
                <a:schemeClr val="bg1"/>
              </a:solidFill>
            </a:endParaRPr>
          </a:p>
          <a:p>
            <a:pPr algn="ctr"/>
            <a:endParaRPr lang="pt-BR" sz="2800" b="1" cap="small" dirty="0" smtClean="0">
              <a:solidFill>
                <a:schemeClr val="bg1"/>
              </a:solidFill>
            </a:endParaRPr>
          </a:p>
          <a:p>
            <a:pPr algn="ctr"/>
            <a:r>
              <a:rPr lang="pt-BR" sz="3000" b="1" cap="small" dirty="0" smtClean="0">
                <a:solidFill>
                  <a:schemeClr val="bg1"/>
                </a:solidFill>
              </a:rPr>
              <a:t>Stella Lemke</a:t>
            </a:r>
          </a:p>
          <a:p>
            <a:pPr algn="ctr"/>
            <a:endParaRPr lang="pt-BR" b="1" cap="small" dirty="0">
              <a:solidFill>
                <a:schemeClr val="bg1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4758394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pt-BR" sz="1800" b="1" cap="small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 sz="1800" b="1" cap="small" dirty="0" smtClean="0">
                <a:solidFill>
                  <a:schemeClr val="bg1">
                    <a:lumMod val="85000"/>
                  </a:schemeClr>
                </a:solidFill>
              </a:rPr>
              <a:t> 28 de agosto de 2017</a:t>
            </a:r>
          </a:p>
          <a:p>
            <a:pPr algn="ctr"/>
            <a:r>
              <a:rPr lang="pt-BR" sz="1800" b="1" cap="small" dirty="0" smtClean="0">
                <a:solidFill>
                  <a:schemeClr val="bg1">
                    <a:lumMod val="85000"/>
                  </a:schemeClr>
                </a:solidFill>
              </a:rPr>
              <a:t>São Paulo/SP</a:t>
            </a:r>
            <a:endParaRPr lang="pt-BR" sz="2000" b="1" cap="smal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1205" y="186957"/>
            <a:ext cx="4572000" cy="4524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pt-BR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9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63" y="4959938"/>
            <a:ext cx="769144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75" y="3022725"/>
            <a:ext cx="726281" cy="69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84" y="2103657"/>
            <a:ext cx="985838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3159068" y="4853346"/>
            <a:ext cx="764382" cy="49055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>
            <a:off x="5339103" y="4867070"/>
            <a:ext cx="701279" cy="375108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Conector de seta reta 10"/>
          <p:cNvCxnSpPr>
            <a:cxnSpLocks noChangeShapeType="1"/>
          </p:cNvCxnSpPr>
          <p:nvPr/>
        </p:nvCxnSpPr>
        <p:spPr bwMode="auto">
          <a:xfrm flipV="1">
            <a:off x="5437426" y="3329845"/>
            <a:ext cx="526256" cy="339328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H="1" flipV="1">
            <a:off x="2821032" y="3513648"/>
            <a:ext cx="923925" cy="260747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16" y="5450475"/>
            <a:ext cx="817959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de seta reta 14"/>
          <p:cNvCxnSpPr>
            <a:cxnSpLocks noChangeShapeType="1"/>
          </p:cNvCxnSpPr>
          <p:nvPr/>
        </p:nvCxnSpPr>
        <p:spPr bwMode="auto">
          <a:xfrm flipH="1" flipV="1">
            <a:off x="2761995" y="4481561"/>
            <a:ext cx="794147" cy="2857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17" name="Picture 35" descr="ANd9GcSZ6pN3HA-MnpK0ApyGkYC5k98TjqgyxO810L5gYYNraCfr3wL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7" y="4062785"/>
            <a:ext cx="1045738" cy="11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63" y="2720809"/>
            <a:ext cx="894159" cy="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de seta reta 19"/>
          <p:cNvCxnSpPr>
            <a:cxnSpLocks noChangeShapeType="1"/>
          </p:cNvCxnSpPr>
          <p:nvPr/>
        </p:nvCxnSpPr>
        <p:spPr bwMode="auto">
          <a:xfrm flipH="1">
            <a:off x="5339103" y="4208026"/>
            <a:ext cx="1202532" cy="0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1" name="Conector de seta reta 20"/>
          <p:cNvCxnSpPr>
            <a:cxnSpLocks noChangeShapeType="1"/>
          </p:cNvCxnSpPr>
          <p:nvPr/>
        </p:nvCxnSpPr>
        <p:spPr bwMode="auto">
          <a:xfrm>
            <a:off x="4677115" y="5018341"/>
            <a:ext cx="1191" cy="447675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Conector de seta reta 21"/>
          <p:cNvCxnSpPr>
            <a:cxnSpLocks noChangeShapeType="1"/>
          </p:cNvCxnSpPr>
          <p:nvPr/>
        </p:nvCxnSpPr>
        <p:spPr bwMode="auto">
          <a:xfrm>
            <a:off x="3819865" y="2679920"/>
            <a:ext cx="323850" cy="472678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4" name="Conector de seta reta 23"/>
          <p:cNvCxnSpPr>
            <a:cxnSpLocks noChangeShapeType="1"/>
          </p:cNvCxnSpPr>
          <p:nvPr/>
        </p:nvCxnSpPr>
        <p:spPr bwMode="auto">
          <a:xfrm rot="5400000" flipH="1" flipV="1">
            <a:off x="4691310" y="2861991"/>
            <a:ext cx="392906" cy="321469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7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34" y="5523312"/>
            <a:ext cx="1310754" cy="7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8"/>
          <p:cNvSpPr txBox="1">
            <a:spLocks/>
          </p:cNvSpPr>
          <p:nvPr/>
        </p:nvSpPr>
        <p:spPr>
          <a:xfrm>
            <a:off x="201706" y="279065"/>
            <a:ext cx="8737899" cy="560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cap="small" dirty="0" smtClean="0">
              <a:ea typeface="MS PGothic" pitchFamily="34" charset="-128"/>
              <a:cs typeface="+mn-cs"/>
            </a:endParaRPr>
          </a:p>
        </p:txBody>
      </p:sp>
      <p:sp>
        <p:nvSpPr>
          <p:cNvPr id="28" name="Texto explicativo em seta para baixo 27"/>
          <p:cNvSpPr/>
          <p:nvPr/>
        </p:nvSpPr>
        <p:spPr>
          <a:xfrm>
            <a:off x="950023" y="822784"/>
            <a:ext cx="7267698" cy="1397913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 sz="30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Papel dos gestores </a:t>
            </a:r>
            <a:r>
              <a:rPr lang="en-US" alt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públicos</a:t>
            </a:r>
          </a:p>
          <a:p>
            <a:pPr algn="ctr"/>
            <a:r>
              <a:rPr lang="pt-BR" sz="20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Organização da Rede de Atenção à Saúde</a:t>
            </a:r>
            <a:endParaRPr lang="en-US" altLang="pt-BR" sz="2000" cap="smal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3" name="Picture 6" descr="http://www.farmaciadasnacoes.com.br/uploads/images/latfp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36" y="2117111"/>
            <a:ext cx="579143" cy="7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4146" y="3216267"/>
            <a:ext cx="15922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esultado de imagem para MELHOR EM CAS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b="14073"/>
          <a:stretch/>
        </p:blipFill>
        <p:spPr bwMode="auto">
          <a:xfrm>
            <a:off x="6686051" y="3748477"/>
            <a:ext cx="854777" cy="6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4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0976616"/>
              </p:ext>
            </p:extLst>
          </p:nvPr>
        </p:nvGraphicFramePr>
        <p:xfrm>
          <a:off x="558141" y="1256732"/>
          <a:ext cx="8003968" cy="469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1706" y="279065"/>
            <a:ext cx="8737899" cy="560033"/>
          </a:xfrm>
        </p:spPr>
        <p:txBody>
          <a:bodyPr/>
          <a:lstStyle/>
          <a:p>
            <a:pPr algn="r"/>
            <a:r>
              <a:rPr lang="pt-BR" cap="small" dirty="0">
                <a:ea typeface="MS PGothic" pitchFamily="34" charset="-128"/>
              </a:rPr>
              <a:t>Organização e Operacionalização</a:t>
            </a:r>
          </a:p>
        </p:txBody>
      </p:sp>
    </p:spTree>
    <p:extLst>
      <p:ext uri="{BB962C8B-B14F-4D97-AF65-F5344CB8AC3E}">
        <p14:creationId xmlns:p14="http://schemas.microsoft.com/office/powerpoint/2010/main" val="46706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Identificar as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necessidades de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saúde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da população no território</a:t>
            </a:r>
            <a:endParaRPr lang="pt-BR" sz="26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Definir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as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ações e os serviços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que serão ofertados por cada componente da Rede </a:t>
            </a:r>
            <a:endParaRPr lang="pt-BR" sz="2600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Expressar os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fluxos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assistenciais</a:t>
            </a:r>
            <a:endParaRPr lang="pt-BR" sz="26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Garantir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acesso regulado</a:t>
            </a:r>
          </a:p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Articular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ações intersetoriais</a:t>
            </a:r>
          </a:p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Estabelecer estratégias para apoio ao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autocuidado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de maneira a garantir a autonomia do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indivíduo,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o conhecimento sobre sua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saúde</a:t>
            </a:r>
            <a:endParaRPr lang="pt-BR" sz="26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Definir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indicadores e metas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 acompanhamento e avaliação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706" y="279065"/>
            <a:ext cx="8737899" cy="560033"/>
          </a:xfrm>
        </p:spPr>
        <p:txBody>
          <a:bodyPr/>
          <a:lstStyle/>
          <a:p>
            <a:pPr algn="r"/>
            <a:r>
              <a:rPr lang="pt-BR" cap="small" dirty="0">
                <a:ea typeface="MS PGothic" pitchFamily="34" charset="-128"/>
              </a:rPr>
              <a:t>Organização e Operacionalização</a:t>
            </a:r>
          </a:p>
        </p:txBody>
      </p:sp>
    </p:spTree>
    <p:extLst>
      <p:ext uri="{BB962C8B-B14F-4D97-AF65-F5344CB8AC3E}">
        <p14:creationId xmlns:p14="http://schemas.microsoft.com/office/powerpoint/2010/main" val="69634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5023" y="1436958"/>
            <a:ext cx="2636322" cy="3467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Prevenção e </a:t>
            </a:r>
            <a:r>
              <a:rPr 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Educação para Saúde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3745" y="1436958"/>
            <a:ext cx="2636322" cy="3467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Diagnóstico precoce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32678" y="1436958"/>
            <a:ext cx="2636322" cy="3467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Tratamento adequado e em tempo oportuno 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5023" y="724458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6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Prevenção e Educação para Saúde</a:t>
            </a:r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3745" y="724458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6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Diagnóstico precoce</a:t>
            </a:r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32678" y="724458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6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Tratamento adequado e em tempo oportuno </a:t>
            </a:r>
            <a:endParaRPr lang="pt-BR" sz="2600" b="1" cap="small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5011" y="5332062"/>
            <a:ext cx="8193977" cy="732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encaminhamento por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protocolos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 regulação gerenciados pelas Secretarias Estaduais e Municipais de Saúde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5023" y="2577001"/>
            <a:ext cx="2636322" cy="831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28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lvl="0" algn="ctr"/>
            <a:r>
              <a:rPr lang="pt-BR" sz="24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Atenção Básica</a:t>
            </a:r>
          </a:p>
          <a:p>
            <a:pPr lvl="0" algn="ctr"/>
            <a:r>
              <a:rPr 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Unidade Básica de Saúde</a:t>
            </a:r>
          </a:p>
          <a:p>
            <a:pPr lvl="0" algn="ctr"/>
            <a:endParaRPr lang="pt-BR" sz="2100" b="1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53838" y="2577001"/>
            <a:ext cx="5415150" cy="831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Atenção Especializada</a:t>
            </a:r>
          </a:p>
          <a:p>
            <a:pPr lvl="0" algn="ctr"/>
            <a:r>
              <a:rPr lang="pt-BR" sz="20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unidades </a:t>
            </a:r>
            <a:r>
              <a:rPr 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ambulatoriais e </a:t>
            </a:r>
            <a:r>
              <a:rPr lang="pt-BR" sz="20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hospitalares </a:t>
            </a:r>
            <a:endParaRPr lang="pt-BR" sz="2000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011" y="3499386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promoção da saúde</a:t>
            </a:r>
          </a:p>
          <a:p>
            <a:pPr lvl="0" algn="ctr"/>
            <a:r>
              <a:rPr lang="pt-BR" sz="24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sinais </a:t>
            </a:r>
            <a:r>
              <a:rPr lang="pt-BR" sz="2400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 sintomas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63745" y="3513193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Consultas e exames especializados</a:t>
            </a:r>
            <a:endParaRPr lang="pt-BR" sz="2400" cap="smal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032666" y="3513193"/>
            <a:ext cx="2636322" cy="1733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Tratamento </a:t>
            </a:r>
            <a:r>
              <a:rPr lang="pt-BR" sz="24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especializado</a:t>
            </a:r>
            <a:endParaRPr lang="pt-BR" sz="2400" cap="smal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873829" y="2743228"/>
            <a:ext cx="641267" cy="49877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cap="small" dirty="0">
                <a:ea typeface="MS PGothic" pitchFamily="34" charset="-128"/>
              </a:rPr>
              <a:t>Desafios </a:t>
            </a:r>
            <a:r>
              <a:rPr lang="pt-BR" cap="small" dirty="0" smtClean="0">
                <a:ea typeface="MS PGothic" pitchFamily="34" charset="-128"/>
              </a:rPr>
              <a:t>imediatos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</a:pPr>
            <a:r>
              <a:rPr lang="pt-BR" sz="24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Fortalecer</a:t>
            </a:r>
            <a:r>
              <a:rPr lang="pt-BR" sz="24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pt-BR" sz="24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 </a:t>
            </a:r>
            <a:r>
              <a:rPr lang="pt-BR" sz="24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ampliar o acesso às informações </a:t>
            </a:r>
            <a:r>
              <a:rPr lang="pt-BR" sz="24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relativas à </a:t>
            </a:r>
            <a:r>
              <a:rPr lang="pt-BR" sz="24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Promoção E prevenção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pt-BR" altLang="pt-BR" sz="2200" b="1" cap="small" dirty="0">
                <a:solidFill>
                  <a:srgbClr val="0070C0"/>
                </a:solidFill>
                <a:ea typeface="MS PGothic" pitchFamily="34" charset="-128"/>
              </a:rPr>
              <a:t>Cessação do </a:t>
            </a:r>
            <a:r>
              <a:rPr lang="pt-BR" altLang="pt-BR" sz="2200" b="1" cap="small" dirty="0" smtClean="0">
                <a:solidFill>
                  <a:srgbClr val="0070C0"/>
                </a:solidFill>
                <a:ea typeface="MS PGothic" pitchFamily="34" charset="-128"/>
              </a:rPr>
              <a:t>tabagismo</a:t>
            </a:r>
            <a:endParaRPr lang="pt-BR" altLang="pt-BR" sz="2200" b="1" cap="small" dirty="0">
              <a:solidFill>
                <a:srgbClr val="0070C0"/>
              </a:solidFill>
              <a:ea typeface="MS PGothic" pitchFamily="34" charset="-128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pt-BR" altLang="pt-BR" sz="2200" b="1" cap="small" dirty="0">
                <a:solidFill>
                  <a:srgbClr val="0070C0"/>
                </a:solidFill>
                <a:ea typeface="MS PGothic" pitchFamily="34" charset="-128"/>
              </a:rPr>
              <a:t>Adoção de dietas saudáveis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pt-BR" altLang="pt-BR" sz="2200" b="1" cap="small" dirty="0" smtClean="0">
                <a:solidFill>
                  <a:srgbClr val="0070C0"/>
                </a:solidFill>
                <a:ea typeface="MS PGothic" pitchFamily="34" charset="-128"/>
              </a:rPr>
              <a:t>Estímulo a </a:t>
            </a:r>
            <a:r>
              <a:rPr lang="pt-BR" altLang="pt-BR" sz="2200" b="1" cap="small" dirty="0">
                <a:solidFill>
                  <a:srgbClr val="0070C0"/>
                </a:solidFill>
                <a:ea typeface="MS PGothic" pitchFamily="34" charset="-128"/>
              </a:rPr>
              <a:t>prática de atividades físicas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b="1" cap="small" dirty="0" smtClean="0">
                <a:solidFill>
                  <a:srgbClr val="0070C0"/>
                </a:solidFill>
                <a:ea typeface="MS PGothic" pitchFamily="34" charset="-128"/>
              </a:rPr>
              <a:t>Ampliar acesso </a:t>
            </a:r>
            <a:r>
              <a:rPr lang="pt-BR" altLang="pt-BR" sz="2400" cap="small" dirty="0">
                <a:solidFill>
                  <a:srgbClr val="0070C0"/>
                </a:solidFill>
                <a:ea typeface="MS PGothic" pitchFamily="34" charset="-128"/>
              </a:rPr>
              <a:t>ao diagnóstico e </a:t>
            </a:r>
            <a:r>
              <a:rPr lang="pt-BR" altLang="pt-BR" sz="2400" cap="small" dirty="0" smtClean="0">
                <a:solidFill>
                  <a:srgbClr val="0070C0"/>
                </a:solidFill>
                <a:ea typeface="MS PGothic" pitchFamily="34" charset="-128"/>
              </a:rPr>
              <a:t>ao tratamento, </a:t>
            </a:r>
            <a:r>
              <a:rPr lang="pt-BR" altLang="pt-BR" sz="2400" cap="small" dirty="0">
                <a:solidFill>
                  <a:srgbClr val="0070C0"/>
                </a:solidFill>
                <a:ea typeface="MS PGothic" pitchFamily="34" charset="-128"/>
              </a:rPr>
              <a:t>com qualidade e equidade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</a:pPr>
            <a:r>
              <a:rPr lang="pt-BR" sz="24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Garantir </a:t>
            </a:r>
            <a:r>
              <a:rPr lang="pt-BR" sz="24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que todos os pacientes com diagnóstico </a:t>
            </a:r>
            <a:r>
              <a:rPr lang="pt-BR" sz="24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iniciem </a:t>
            </a:r>
            <a:r>
              <a:rPr lang="pt-BR" sz="24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seu tratamento </a:t>
            </a:r>
            <a:r>
              <a:rPr lang="pt-BR" sz="24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em tempo oportuno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</a:pPr>
            <a:r>
              <a:rPr lang="pt-BR" sz="24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Definir e pactuar serviços </a:t>
            </a:r>
            <a:r>
              <a:rPr lang="pt-BR" sz="24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para procedimentos especializados e referência para tratamento de casos confirmados</a:t>
            </a:r>
            <a:endParaRPr lang="pt-BR" sz="24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</a:pPr>
            <a:endParaRPr lang="pt-BR" sz="24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sz="24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</a:pPr>
            <a:endParaRPr lang="pt-BR" sz="26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fundo widescreen fundo temer.jpg" descr="/Users/fredlobo/Desktop/NUCOM AT THE MOMENT/GAB originais em foco/apresentacao SVS powerpoint 2016/apresentacao 2016 svs1d Folder/fundo widescreen fundo temer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0551" y="1636332"/>
            <a:ext cx="838289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pt-BR" sz="3000" b="1" cap="small" dirty="0" smtClean="0">
              <a:solidFill>
                <a:schemeClr val="bg1"/>
              </a:solidFill>
            </a:endParaRPr>
          </a:p>
          <a:p>
            <a:pPr algn="ctr"/>
            <a:endParaRPr lang="pt-BR" sz="2000" b="1" cap="small" dirty="0">
              <a:solidFill>
                <a:schemeClr val="bg1"/>
              </a:solidFill>
            </a:endParaRPr>
          </a:p>
          <a:p>
            <a:pPr algn="ctr"/>
            <a:endParaRPr lang="pt-BR" sz="2000" b="1" cap="small" dirty="0">
              <a:solidFill>
                <a:schemeClr val="bg1"/>
              </a:solidFill>
            </a:endParaRPr>
          </a:p>
          <a:p>
            <a:pPr algn="ctr"/>
            <a:r>
              <a:rPr lang="pt-BR" sz="1800" b="1" cap="small" dirty="0" smtClean="0">
                <a:solidFill>
                  <a:schemeClr val="bg1">
                    <a:lumMod val="85000"/>
                  </a:schemeClr>
                </a:solidFill>
              </a:rPr>
              <a:t>Coordenação-Geral de </a:t>
            </a:r>
            <a:r>
              <a:rPr lang="pt-BR" sz="1800" b="1" cap="small" dirty="0">
                <a:solidFill>
                  <a:schemeClr val="bg1">
                    <a:lumMod val="85000"/>
                  </a:schemeClr>
                </a:solidFill>
              </a:rPr>
              <a:t>Atenção Especializada</a:t>
            </a:r>
          </a:p>
          <a:p>
            <a:pPr algn="ctr"/>
            <a:r>
              <a:rPr lang="pt-BR" sz="2800" b="1" cap="small" dirty="0">
                <a:solidFill>
                  <a:schemeClr val="bg1">
                    <a:lumMod val="85000"/>
                  </a:schemeClr>
                </a:solidFill>
                <a:hlinkClick r:id="rId4"/>
              </a:rPr>
              <a:t>r</a:t>
            </a:r>
            <a:r>
              <a:rPr lang="pt-BR" sz="2800" b="1" cap="small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ede.cronicas@saude.gov.br</a:t>
            </a:r>
            <a:endParaRPr lang="pt-BR" sz="2800" b="1" cap="small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 sz="2000" cap="small" dirty="0" smtClean="0">
                <a:solidFill>
                  <a:schemeClr val="bg1"/>
                </a:solidFill>
              </a:rPr>
              <a:t>(61) 3315-9052</a:t>
            </a:r>
            <a:endParaRPr lang="pt-BR" sz="2000" cap="small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1205" y="186957"/>
            <a:ext cx="4572000" cy="4524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pt-BR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01706" y="723362"/>
            <a:ext cx="8737899" cy="52927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pt-BR" sz="3000" b="1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BR" sz="30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BR" sz="3600" b="1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3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O que </a:t>
            </a:r>
            <a:r>
              <a:rPr lang="pt-BR" sz="3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são doenças crônicas?</a:t>
            </a:r>
          </a:p>
          <a:p>
            <a:pPr marL="0" indent="0" algn="ctr">
              <a:buNone/>
            </a:pP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Doenças que apresentam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início gradual, com duração longa ou incerta, que, em geral, apresentam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múltiplas causas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 cujo tratamento envolva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mudanças de estilo de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vida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,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em um processo de cuidado contínuo que,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usualmente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, não leva à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cura</a:t>
            </a:r>
            <a:endParaRPr lang="pt-BR" sz="26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6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DCNT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Principal causa de morte no Brasil e no mundo</a:t>
            </a:r>
          </a:p>
          <a:p>
            <a:pPr lvl="0"/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Doenças do aparelho circulatório, câncer, diabetes,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doenças respiratórias crônicas</a:t>
            </a:r>
          </a:p>
          <a:p>
            <a:pPr lvl="0"/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morbidades </a:t>
            </a:r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relacionadas, mortes prematuras, perda de qualidade de vida, limitação de atividades de trabalho/lazer</a:t>
            </a:r>
            <a:endParaRPr lang="pt-BR" sz="26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pt-BR" sz="26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Fatores 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 risco modificáveis: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tabagismo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,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consumo nocivo de álcool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,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inatividade </a:t>
            </a:r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física, alimentação </a:t>
            </a:r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e obesidade</a:t>
            </a:r>
            <a:endParaRPr lang="pt-BR" sz="26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7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0594800"/>
              </p:ext>
            </p:extLst>
          </p:nvPr>
        </p:nvGraphicFramePr>
        <p:xfrm>
          <a:off x="1360808" y="558140"/>
          <a:ext cx="6560037" cy="432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tângulo 9"/>
          <p:cNvSpPr/>
          <p:nvPr/>
        </p:nvSpPr>
        <p:spPr>
          <a:xfrm rot="5400000">
            <a:off x="4263762" y="-671858"/>
            <a:ext cx="782726" cy="7251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Plano de Ações Estratégicas para o Enfretamento das DCNT no Brasil 2011-2022</a:t>
            </a:r>
            <a:endParaRPr lang="pt-BR" sz="2600" dirty="0">
              <a:solidFill>
                <a:srgbClr val="0070C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5400000">
            <a:off x="3580113" y="946918"/>
            <a:ext cx="2150024" cy="7251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4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Promover o desenvolvimento e a implementação de políticas públicas efetivas, integradas, sustentáveis e baseadas em evidências para a prevenção e o controle das DCNT e seus fatores de risco e fortalecer os serviços de saúde voltados às doenças crônicas</a:t>
            </a:r>
            <a:endParaRPr lang="pt-BR" sz="24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26" name="Picture 2" descr="Resultado de imagem para plano dc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865">
            <a:off x="503791" y="5358325"/>
            <a:ext cx="1576634" cy="12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0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3955395"/>
              </p:ext>
            </p:extLst>
          </p:nvPr>
        </p:nvGraphicFramePr>
        <p:xfrm>
          <a:off x="675002" y="1190368"/>
          <a:ext cx="79217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905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5707188"/>
              </p:ext>
            </p:extLst>
          </p:nvPr>
        </p:nvGraphicFramePr>
        <p:xfrm>
          <a:off x="430906" y="1190367"/>
          <a:ext cx="8165813" cy="462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893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apesqnacsaude2013_percestdoebrgruf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88" y="351547"/>
            <a:ext cx="991298" cy="1401842"/>
          </a:xfrm>
          <a:prstGeom prst="rect">
            <a:avLst/>
          </a:prstGeom>
        </p:spPr>
      </p:pic>
      <p:pic>
        <p:nvPicPr>
          <p:cNvPr id="5" name="Picture 4" descr="PNS notic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9" y="1865838"/>
            <a:ext cx="2065400" cy="554707"/>
          </a:xfrm>
          <a:prstGeom prst="rect">
            <a:avLst/>
          </a:prstGeom>
        </p:spPr>
      </p:pic>
      <p:pic>
        <p:nvPicPr>
          <p:cNvPr id="6" name="Picture 5" descr="1acapa_pense201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7905"/>
          <a:stretch/>
        </p:blipFill>
        <p:spPr>
          <a:xfrm>
            <a:off x="1923923" y="343633"/>
            <a:ext cx="994339" cy="1422539"/>
          </a:xfrm>
          <a:prstGeom prst="rect">
            <a:avLst/>
          </a:prstGeom>
        </p:spPr>
      </p:pic>
      <p:pic>
        <p:nvPicPr>
          <p:cNvPr id="9" name="Picture 8" descr="banner-pnc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0" y="1141469"/>
            <a:ext cx="1834148" cy="1030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81" y="1199841"/>
            <a:ext cx="1333765" cy="9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magem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02" y="2335786"/>
            <a:ext cx="1307103" cy="10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elo-400x4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25" y="2017290"/>
            <a:ext cx="1250639" cy="1250639"/>
          </a:xfrm>
          <a:prstGeom prst="rect">
            <a:avLst/>
          </a:prstGeom>
        </p:spPr>
      </p:pic>
      <p:pic>
        <p:nvPicPr>
          <p:cNvPr id="13" name="Picture 12" descr="PNPS-254x30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05" y="2296512"/>
            <a:ext cx="917766" cy="108397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15929" r="38400" b="23394"/>
          <a:stretch/>
        </p:blipFill>
        <p:spPr bwMode="auto">
          <a:xfrm>
            <a:off x="1900520" y="3804286"/>
            <a:ext cx="979746" cy="13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0573" r="35120" b="5801"/>
          <a:stretch/>
        </p:blipFill>
        <p:spPr bwMode="auto">
          <a:xfrm>
            <a:off x="814564" y="3852227"/>
            <a:ext cx="986284" cy="131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54480" r="13680" b="12676"/>
          <a:stretch/>
        </p:blipFill>
        <p:spPr bwMode="auto">
          <a:xfrm>
            <a:off x="1243288" y="5312506"/>
            <a:ext cx="5430699" cy="13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1" t="24198" r="13680" b="35715"/>
          <a:stretch/>
        </p:blipFill>
        <p:spPr bwMode="auto">
          <a:xfrm>
            <a:off x="2914634" y="3608417"/>
            <a:ext cx="3594316" cy="16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922" y="2470784"/>
            <a:ext cx="41889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6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Vigilância, Informação, Avaliação, Monitoramento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5067" y="423181"/>
            <a:ext cx="41889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Promoção da saúde</a:t>
            </a:r>
            <a:endParaRPr lang="pt-BR" sz="26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8952" y="4517001"/>
            <a:ext cx="2075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6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Cuidado Integral</a:t>
            </a:r>
            <a:endParaRPr lang="pt-BR" sz="26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20" name="Picture 19" descr="Screen Shot 2017-08-28 at 08.26.5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8" y="353393"/>
            <a:ext cx="1087357" cy="14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23161" r="16367" b="74805"/>
          <a:stretch/>
        </p:blipFill>
        <p:spPr bwMode="auto">
          <a:xfrm flipV="1">
            <a:off x="0" y="-2214"/>
            <a:ext cx="9144000" cy="2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em seta para baixo 2"/>
          <p:cNvSpPr/>
          <p:nvPr/>
        </p:nvSpPr>
        <p:spPr>
          <a:xfrm>
            <a:off x="950023" y="1468020"/>
            <a:ext cx="7267698" cy="1491929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Redes de </a:t>
            </a:r>
            <a:r>
              <a:rPr 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Atenção</a:t>
            </a:r>
          </a:p>
          <a:p>
            <a:pPr algn="ctr"/>
            <a:r>
              <a:rPr lang="pt-BR" sz="2000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Superação da fragmentação da assistência à saúde</a:t>
            </a:r>
            <a:endParaRPr lang="pt-BR" sz="2000" cap="smal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50023" y="4226814"/>
            <a:ext cx="7267698" cy="108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pt-BR" sz="30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Integração sistêmica </a:t>
            </a:r>
            <a:r>
              <a:rPr lang="pt-BR" sz="30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 </a:t>
            </a:r>
            <a:r>
              <a:rPr lang="pt-BR" sz="30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ações e serviços </a:t>
            </a:r>
            <a:r>
              <a:rPr lang="pt-BR" alt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Integração </a:t>
            </a:r>
            <a:r>
              <a:rPr lang="pt-BR" altLang="pt-BR" sz="20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de serviços preventivos, diagnósticos e </a:t>
            </a:r>
            <a:r>
              <a:rPr lang="pt-BR" alt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terapêuticos</a:t>
            </a:r>
          </a:p>
          <a:p>
            <a:pPr lvl="0" algn="ctr"/>
            <a:r>
              <a:rPr lang="pt-BR" sz="20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Organização de fluxos assistenciais em todos os níveis de </a:t>
            </a:r>
            <a:r>
              <a:rPr 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atenção</a:t>
            </a:r>
            <a:endParaRPr lang="pt-BR" sz="20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50023" y="3017073"/>
            <a:ext cx="7267698" cy="108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Integralidade do </a:t>
            </a:r>
            <a:r>
              <a:rPr lang="pt-BR" sz="3000" b="1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cuidado</a:t>
            </a:r>
          </a:p>
          <a:p>
            <a:pPr lvl="0" algn="ctr"/>
            <a:r>
              <a:rPr lang="pt-BR" sz="20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Atenção </a:t>
            </a:r>
            <a:r>
              <a:rPr lang="pt-BR" sz="20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Centrada no indivíduo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050708" y="1172605"/>
            <a:ext cx="2155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4"/>
              </a:rPr>
              <a:t>Portaria GM/MS nº </a:t>
            </a:r>
            <a:r>
              <a:rPr lang="pt-BR" sz="12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4"/>
              </a:rPr>
              <a:t>4.279/2010</a:t>
            </a:r>
            <a:endParaRPr lang="pt-BR" sz="12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0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938150" y="937765"/>
            <a:ext cx="7267698" cy="10898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Rede </a:t>
            </a:r>
            <a:r>
              <a:rPr lang="pt-BR" sz="3000" b="1" cap="small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 Atenção à Saúde das Pessoas com Doenças </a:t>
            </a:r>
            <a:r>
              <a:rPr lang="pt-BR" sz="3000" b="1" cap="small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Crônicas</a:t>
            </a:r>
            <a:endParaRPr lang="pt-BR" sz="3000" b="1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tângulo 7"/>
          <p:cNvSpPr/>
          <p:nvPr/>
        </p:nvSpPr>
        <p:spPr>
          <a:xfrm>
            <a:off x="6093094" y="454896"/>
            <a:ext cx="209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2"/>
              </a:rPr>
              <a:t>Portaria GM/MS </a:t>
            </a:r>
            <a:r>
              <a:rPr lang="pt-BR" sz="12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2"/>
              </a:rPr>
              <a:t>nº </a:t>
            </a:r>
            <a:r>
              <a:rPr lang="pt-BR" sz="12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2"/>
              </a:rPr>
              <a:t>252/2013</a:t>
            </a:r>
            <a:endParaRPr lang="pt-BR" sz="1200" cap="small" dirty="0" smtClean="0">
              <a:solidFill>
                <a:srgbClr val="0070C0"/>
              </a:solidFill>
              <a:latin typeface="Calibri" pitchFamily="34" charset="0"/>
              <a:ea typeface="MS PGothic" pitchFamily="34" charset="-128"/>
              <a:hlinkClick r:id="rId3"/>
            </a:endParaRPr>
          </a:p>
          <a:p>
            <a:pPr algn="r"/>
            <a:r>
              <a:rPr lang="pt-BR" sz="1200" cap="small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3"/>
              </a:rPr>
              <a:t>Portaria </a:t>
            </a:r>
            <a:r>
              <a:rPr lang="pt-BR" sz="12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hlinkClick r:id="rId3"/>
              </a:rPr>
              <a:t>GM/MS nº 483/2014</a:t>
            </a:r>
            <a:endParaRPr lang="pt-BR" sz="1200" cap="small" dirty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etângulo 6"/>
          <p:cNvSpPr/>
          <p:nvPr/>
        </p:nvSpPr>
        <p:spPr>
          <a:xfrm>
            <a:off x="950023" y="2088758"/>
            <a:ext cx="7267698" cy="3148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/>
              <a:buChar char="•"/>
            </a:pP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Ampliar acesso aos serviços de saúde, aos recursos diagnósticos e terapêuticos</a:t>
            </a:r>
          </a:p>
          <a:p>
            <a:pPr marL="342900" lvl="0" indent="-342900">
              <a:buFont typeface="Arial"/>
              <a:buChar char="•"/>
            </a:pPr>
            <a:r>
              <a:rPr lang="it-IT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Garantir</a:t>
            </a: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 qualidade da atenção à saúde</a:t>
            </a:r>
          </a:p>
          <a:p>
            <a:pPr marL="342900" lvl="0" indent="-342900">
              <a:buFont typeface="Arial"/>
              <a:buChar char="•"/>
            </a:pP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Promover saúde</a:t>
            </a:r>
          </a:p>
          <a:p>
            <a:pPr marL="342900" lvl="0" indent="-342900">
              <a:buFont typeface="Arial"/>
              <a:buChar char="•"/>
            </a:pP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Fortalecer o autocuidado</a:t>
            </a:r>
          </a:p>
          <a:p>
            <a:pPr marL="342900" lvl="0" indent="-342900">
              <a:buFont typeface="Arial"/>
              <a:buChar char="•"/>
            </a:pP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Ampliar ações para enfrentamento dos fatores de risco</a:t>
            </a:r>
          </a:p>
          <a:p>
            <a:pPr marL="342900" lvl="0" indent="-342900">
              <a:buFont typeface="Arial"/>
              <a:buChar char="•"/>
            </a:pPr>
            <a:r>
              <a:rPr lang="pt-BR" sz="2600" cap="small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Impactar positivamente nos indicadores de saúde</a:t>
            </a:r>
          </a:p>
        </p:txBody>
      </p:sp>
    </p:spTree>
    <p:extLst>
      <p:ext uri="{BB962C8B-B14F-4D97-AF65-F5344CB8AC3E}">
        <p14:creationId xmlns:p14="http://schemas.microsoft.com/office/powerpoint/2010/main" val="40363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7870</TotalTime>
  <Words>707</Words>
  <Application>Microsoft Macintosh PowerPoint</Application>
  <PresentationFormat>On-screen Show (4:3)</PresentationFormat>
  <Paragraphs>110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PowerPoint Presentation</vt:lpstr>
      <vt:lpstr>PowerPoint Presentation</vt:lpstr>
      <vt:lpstr>DCNT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Organização e Operacionalização</vt:lpstr>
      <vt:lpstr>Organização e Operacionalização</vt:lpstr>
      <vt:lpstr>PowerPoint Presentation</vt:lpstr>
      <vt:lpstr>PowerPoint Presentation</vt:lpstr>
      <vt:lpstr>Desafios imediatos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Wanderson Oliveira</dc:creator>
  <cp:lastModifiedBy>G</cp:lastModifiedBy>
  <cp:revision>537</cp:revision>
  <cp:lastPrinted>2016-11-16T19:16:44Z</cp:lastPrinted>
  <dcterms:created xsi:type="dcterms:W3CDTF">2016-09-25T19:50:26Z</dcterms:created>
  <dcterms:modified xsi:type="dcterms:W3CDTF">2017-08-28T11:27:36Z</dcterms:modified>
</cp:coreProperties>
</file>