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8" r:id="rId9"/>
    <p:sldId id="262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26C8D-3492-4934-83AB-1C98559AEA78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813-4559-48A2-B650-6C532715EC2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50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91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82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50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802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49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813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27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706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5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17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980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87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DD2A5-5960-483F-8B26-00AA197E2E20}" type="datetimeFigureOut">
              <a:rPr lang="pt-BR" smtClean="0"/>
              <a:pPr/>
              <a:t>12/09/2016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EC81-9BA5-45D1-BF6D-B163CC55526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17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2060848"/>
            <a:ext cx="7772400" cy="1470025"/>
          </a:xfrm>
        </p:spPr>
        <p:txBody>
          <a:bodyPr/>
          <a:lstStyle/>
          <a:p>
            <a:r>
              <a:rPr lang="pt-BR" dirty="0" smtClean="0"/>
              <a:t>Questões Judiciais</a:t>
            </a:r>
            <a:endParaRPr lang="pt-BR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339975" y="4724400"/>
            <a:ext cx="6400800" cy="1657350"/>
          </a:xfrm>
        </p:spPr>
        <p:txBody>
          <a:bodyPr>
            <a:noAutofit/>
          </a:bodyPr>
          <a:lstStyle/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smtClean="0"/>
              <a:t>Karina Wolffenbuttel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smtClean="0"/>
              <a:t>Márcia T Fernandes dos Santos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pt-BR" sz="2000" b="1" dirty="0" smtClean="0"/>
              <a:t>Tânia Regina Corrêa de Souza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smtClean="0"/>
              <a:t>Centro de Referência de Treinamento DST/AIDS 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smtClean="0"/>
              <a:t>Programa Estadual de DST/AIDS-SP</a:t>
            </a:r>
          </a:p>
          <a:p>
            <a:pPr marL="0" indent="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2000" b="1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10830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Diagnóstico errado</a:t>
            </a:r>
          </a:p>
          <a:p>
            <a:pPr algn="just"/>
            <a:r>
              <a:rPr lang="pt-BR" dirty="0" smtClean="0"/>
              <a:t>Falta de privacidade</a:t>
            </a:r>
          </a:p>
          <a:p>
            <a:pPr algn="just"/>
            <a:r>
              <a:rPr lang="pt-BR" dirty="0" smtClean="0"/>
              <a:t>Mal entendimento das informações fornecidas</a:t>
            </a:r>
          </a:p>
          <a:p>
            <a:pPr algn="just"/>
            <a:r>
              <a:rPr lang="pt-BR" dirty="0" smtClean="0"/>
              <a:t>Danos causados pelo impacto negativo do resultado</a:t>
            </a:r>
          </a:p>
          <a:p>
            <a:pPr algn="just"/>
            <a:r>
              <a:rPr lang="pt-BR" dirty="0" smtClean="0"/>
              <a:t>Aspectos éticos violados</a:t>
            </a:r>
          </a:p>
          <a:p>
            <a:pPr algn="just"/>
            <a:r>
              <a:rPr lang="pt-BR" dirty="0" smtClean="0"/>
              <a:t>Importância da Documentação dos procedimentos</a:t>
            </a:r>
          </a:p>
          <a:p>
            <a:pPr algn="just"/>
            <a:r>
              <a:rPr lang="pt-BR" dirty="0" smtClean="0"/>
              <a:t>Importância de respeitar as portarias vigentes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275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pPr algn="just">
              <a:spcBef>
                <a:spcPts val="300"/>
              </a:spcBef>
            </a:pPr>
            <a:r>
              <a:rPr lang="pt-BR" sz="1600" dirty="0"/>
              <a:t>A autora foi internada no Hospital em 11/04/2007 em razão de </a:t>
            </a:r>
            <a:r>
              <a:rPr lang="pt-BR" sz="1600" dirty="0" smtClean="0">
                <a:solidFill>
                  <a:srgbClr val="FF0000"/>
                </a:solidFill>
              </a:rPr>
              <a:t>pré-eclâmpsia  </a:t>
            </a:r>
            <a:r>
              <a:rPr lang="pt-BR" sz="1600" dirty="0">
                <a:solidFill>
                  <a:srgbClr val="FF0000"/>
                </a:solidFill>
              </a:rPr>
              <a:t>grave </a:t>
            </a:r>
            <a:r>
              <a:rPr lang="pt-BR" sz="1600" dirty="0"/>
              <a:t>em gestação, motivo pelo qual fora submetida a uma cesariana, em caráter </a:t>
            </a:r>
            <a:r>
              <a:rPr lang="pt-BR" sz="1600" dirty="0" smtClean="0"/>
              <a:t>emergencial. </a:t>
            </a:r>
            <a:r>
              <a:rPr lang="pt-BR" sz="1600" dirty="0"/>
              <a:t>Para realização do parto, a autora foi submetida a um exame para conferir se ela era portadora do vírus HIV, cujo resultado deu positivo. </a:t>
            </a:r>
            <a:endParaRPr lang="pt-BR" sz="1600" dirty="0" smtClean="0"/>
          </a:p>
          <a:p>
            <a:pPr lvl="1" algn="just">
              <a:spcBef>
                <a:spcPts val="300"/>
              </a:spcBef>
            </a:pPr>
            <a:r>
              <a:rPr lang="pt-BR" sz="1600" dirty="0" smtClean="0"/>
              <a:t>Todavia </a:t>
            </a:r>
            <a:r>
              <a:rPr lang="pt-BR" sz="1600" dirty="0"/>
              <a:t>foi realizado outro teste rápido para HIV, o qual apontou resultado negativo, no dia 12/04/2007</a:t>
            </a:r>
            <a:r>
              <a:rPr lang="pt-BR" sz="1600" dirty="0" smtClean="0"/>
              <a:t>.</a:t>
            </a:r>
          </a:p>
          <a:p>
            <a:pPr lvl="1" algn="just">
              <a:spcBef>
                <a:spcPts val="300"/>
              </a:spcBef>
            </a:pPr>
            <a:r>
              <a:rPr lang="pt-BR" sz="1600" dirty="0"/>
              <a:t>No momento em que se preparava para amamentar o filho foi impedida pelos médicos e enfermeiros, os quais afirmaram que ela era portadora de vírus HIV; que entrou em desespero com a notícia do resultado positivo; que enfaixaram o tórax da autora e não permitiram que o filho permanecesse junto com ela (ao contrário das outras mães que dividiam a acomodação com ela); que recebeu alta do hospital sem saber o resultado negativo do segundo exame realizado e recebeu a orientação de não amamentar o filho; que seu relacionamento com o companheiro ficou abalado; que temeu pelo tempo de vida e sofreu discriminação, entre outras situações desagradáveis.</a:t>
            </a:r>
          </a:p>
          <a:p>
            <a:pPr lvl="1" algn="just">
              <a:spcBef>
                <a:spcPts val="300"/>
              </a:spcBef>
            </a:pPr>
            <a:endParaRPr lang="pt-BR" sz="1600" dirty="0" smtClean="0"/>
          </a:p>
          <a:p>
            <a:pPr algn="just">
              <a:spcBef>
                <a:spcPts val="300"/>
              </a:spcBef>
            </a:pPr>
            <a:r>
              <a:rPr lang="pt-BR" sz="1600" dirty="0" smtClean="0"/>
              <a:t>Entrou na justiça com processo de indenização por danos morais alegando </a:t>
            </a:r>
            <a:r>
              <a:rPr lang="pt-BR" sz="1600" dirty="0"/>
              <a:t>diagnóstico equivocado, proveniente de exame laboratorial com resultado positivo para o vírus </a:t>
            </a:r>
            <a:r>
              <a:rPr lang="pt-BR" sz="1600" dirty="0" smtClean="0"/>
              <a:t>HIV; </a:t>
            </a:r>
          </a:p>
        </p:txBody>
      </p:sp>
    </p:spTree>
    <p:extLst>
      <p:ext uri="{BB962C8B-B14F-4D97-AF65-F5344CB8AC3E}">
        <p14:creationId xmlns:p14="http://schemas.microsoft.com/office/powerpoint/2010/main" val="376872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300"/>
              </a:spcBef>
            </a:pPr>
            <a:r>
              <a:rPr lang="pt-BR" sz="1800" dirty="0"/>
              <a:t>Na época a gestante  foi informada pela equipe médica de que era </a:t>
            </a:r>
            <a:r>
              <a:rPr lang="pt-BR" sz="1800" dirty="0">
                <a:solidFill>
                  <a:srgbClr val="FF0000"/>
                </a:solidFill>
              </a:rPr>
              <a:t>soropositiva em particular</a:t>
            </a:r>
            <a:r>
              <a:rPr lang="pt-BR" sz="1800" dirty="0"/>
              <a:t>. </a:t>
            </a:r>
          </a:p>
          <a:p>
            <a:pPr algn="just">
              <a:spcBef>
                <a:spcPts val="300"/>
              </a:spcBef>
            </a:pPr>
            <a:r>
              <a:rPr lang="pt-BR" sz="1800" dirty="0"/>
              <a:t>Foram tomadas apenas as </a:t>
            </a:r>
            <a:r>
              <a:rPr lang="pt-BR" sz="1800" dirty="0">
                <a:solidFill>
                  <a:srgbClr val="FF0000"/>
                </a:solidFill>
              </a:rPr>
              <a:t>medidas necessárias </a:t>
            </a:r>
            <a:r>
              <a:rPr lang="pt-BR" sz="1800" dirty="0"/>
              <a:t>para evitar uma eventual transmissão do vírus HIV ao recém-nascido. </a:t>
            </a:r>
          </a:p>
          <a:p>
            <a:pPr algn="just">
              <a:spcBef>
                <a:spcPts val="300"/>
              </a:spcBef>
            </a:pPr>
            <a:r>
              <a:rPr lang="pt-BR" sz="1800" dirty="0"/>
              <a:t>Foi orientada de que o </a:t>
            </a:r>
            <a:r>
              <a:rPr lang="pt-BR" sz="1800" dirty="0">
                <a:solidFill>
                  <a:srgbClr val="FF0000"/>
                </a:solidFill>
              </a:rPr>
              <a:t>teste</a:t>
            </a:r>
            <a:r>
              <a:rPr lang="pt-BR" sz="1800" dirty="0"/>
              <a:t> ao qual fora submetida era de </a:t>
            </a:r>
            <a:r>
              <a:rPr lang="pt-BR" sz="1800" dirty="0">
                <a:solidFill>
                  <a:srgbClr val="FF0000"/>
                </a:solidFill>
              </a:rPr>
              <a:t>alta sensibilidade </a:t>
            </a:r>
            <a:r>
              <a:rPr lang="pt-BR" sz="1800" dirty="0"/>
              <a:t>e, por isso, não houve na época </a:t>
            </a:r>
            <a:r>
              <a:rPr lang="pt-BR" sz="1800" dirty="0">
                <a:solidFill>
                  <a:srgbClr val="FF0000"/>
                </a:solidFill>
              </a:rPr>
              <a:t>confirmação do diagnóstico</a:t>
            </a:r>
            <a:r>
              <a:rPr lang="pt-BR" sz="1800" dirty="0"/>
              <a:t>, que ainda estava em </a:t>
            </a:r>
            <a:r>
              <a:rPr lang="pt-BR" sz="1800" dirty="0">
                <a:solidFill>
                  <a:srgbClr val="FF0000"/>
                </a:solidFill>
              </a:rPr>
              <a:t>investigação</a:t>
            </a:r>
            <a:r>
              <a:rPr lang="pt-BR" sz="1800" dirty="0"/>
              <a:t>. </a:t>
            </a:r>
          </a:p>
          <a:p>
            <a:pPr lvl="1" algn="just">
              <a:spcBef>
                <a:spcPts val="300"/>
              </a:spcBef>
            </a:pPr>
            <a:r>
              <a:rPr lang="pt-BR" sz="1800" dirty="0"/>
              <a:t>Após o parto um segundo exame foi coletado com resultado Não Reagente.</a:t>
            </a:r>
          </a:p>
          <a:p>
            <a:pPr algn="just">
              <a:spcBef>
                <a:spcPts val="300"/>
              </a:spcBef>
            </a:pPr>
            <a:r>
              <a:rPr lang="pt-BR" sz="1800" dirty="0"/>
              <a:t>O réu (laboratório) </a:t>
            </a:r>
            <a:r>
              <a:rPr lang="pt-BR" sz="1800" dirty="0" err="1"/>
              <a:t>manisfestou</a:t>
            </a:r>
            <a:r>
              <a:rPr lang="pt-BR" sz="1800" dirty="0"/>
              <a:t>  que o teste rápido só foi realizado porque a autora não tinha feito o exame exigido no cartão gestante .</a:t>
            </a:r>
          </a:p>
          <a:p>
            <a:pPr algn="just"/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9120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Ainda que todas as medidas tenham sido executadas com o fim de evitar a transmissão do vírus HIV para a criança, a falta de organização e a confusão criada sobre o diagnóstico da autora está evidenciada. </a:t>
            </a:r>
            <a:endParaRPr lang="pt-BR" dirty="0" smtClean="0"/>
          </a:p>
          <a:p>
            <a:pPr algn="just"/>
            <a:r>
              <a:rPr lang="pt-BR" dirty="0" smtClean="0"/>
              <a:t>Mesmo </a:t>
            </a:r>
            <a:r>
              <a:rPr lang="pt-BR" dirty="0"/>
              <a:t>após a realização de outro exame com resultado negativo para o vírus HIV, a forma de tratamento dispensada à autora não foi modificada, uma vez que continuou sem ter a liberdade de amamentar seu próprio filho e permaneceu com os seios enfaixados durante toda a internação hospitalar.</a:t>
            </a:r>
          </a:p>
          <a:p>
            <a:pPr algn="just"/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Final dos autos do caso 1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642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Final dos autos do caso 1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800" b="1" dirty="0" smtClean="0"/>
              <a:t>Não </a:t>
            </a:r>
            <a:r>
              <a:rPr lang="pt-BR" sz="2800" b="1" dirty="0"/>
              <a:t>há prova nos autos de que a autora tenha sido cientificada sobre a alta sensibilidade do exame ao qual ela teria se submetido</a:t>
            </a:r>
            <a:r>
              <a:rPr lang="pt-BR" sz="2800" b="1" dirty="0" smtClean="0"/>
              <a:t>,</a:t>
            </a:r>
          </a:p>
          <a:p>
            <a:pPr algn="just"/>
            <a:r>
              <a:rPr lang="pt-BR" sz="2800" b="1" dirty="0" smtClean="0"/>
              <a:t>Nem tampouco </a:t>
            </a:r>
            <a:r>
              <a:rPr lang="pt-BR" sz="2800" b="1" dirty="0"/>
              <a:t>de que o resultado de tal teste se tratava apenas de uma análise preliminar</a:t>
            </a:r>
            <a:r>
              <a:rPr lang="pt-BR" sz="2800" b="1" dirty="0" smtClean="0"/>
              <a:t>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pt-BR" dirty="0" smtClean="0"/>
              <a:t>Foi determinada uma indenização </a:t>
            </a:r>
            <a:r>
              <a:rPr lang="pt-BR" dirty="0"/>
              <a:t>por danos morais mantida em R$10.000,00 (dez mil reais), valor que se demonstra razoável e proporcional para punir o ofensor e reparar o dano moral sofrido pela autora, considerando as circunstâncias do caso concreto.</a:t>
            </a:r>
          </a:p>
          <a:p>
            <a:pPr algn="just"/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257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Usuária entra na justiça alegando ter resultado </a:t>
            </a:r>
            <a:r>
              <a:rPr lang="pt-BR" dirty="0" smtClean="0"/>
              <a:t>falso positivo </a:t>
            </a:r>
            <a:r>
              <a:rPr lang="pt-BR" dirty="0"/>
              <a:t>do HIV </a:t>
            </a:r>
            <a:r>
              <a:rPr lang="pt-BR" dirty="0" smtClean="0"/>
              <a:t>e</a:t>
            </a:r>
            <a:r>
              <a:rPr lang="pt-BR" dirty="0" smtClean="0"/>
              <a:t> </a:t>
            </a:r>
            <a:r>
              <a:rPr lang="pt-BR" dirty="0"/>
              <a:t>que a </a:t>
            </a:r>
            <a:r>
              <a:rPr lang="pt-BR" dirty="0">
                <a:solidFill>
                  <a:srgbClr val="FF0000"/>
                </a:solidFill>
              </a:rPr>
              <a:t>cópia do seu exame fora entregue para sua mãe </a:t>
            </a:r>
            <a:r>
              <a:rPr lang="pt-BR" dirty="0"/>
              <a:t>e que a mesma fora orientada quanto ao retorno do exame e </a:t>
            </a:r>
            <a:r>
              <a:rPr lang="pt-BR" dirty="0" smtClean="0"/>
              <a:t>que fora pedido </a:t>
            </a:r>
            <a:r>
              <a:rPr lang="pt-BR" dirty="0"/>
              <a:t>para </a:t>
            </a:r>
            <a:r>
              <a:rPr lang="pt-BR" dirty="0" smtClean="0"/>
              <a:t>que o </a:t>
            </a:r>
            <a:r>
              <a:rPr lang="pt-BR" dirty="0">
                <a:solidFill>
                  <a:srgbClr val="FF0000"/>
                </a:solidFill>
              </a:rPr>
              <a:t>esposo </a:t>
            </a:r>
            <a:r>
              <a:rPr lang="pt-BR" dirty="0" smtClean="0">
                <a:solidFill>
                  <a:srgbClr val="FF0000"/>
                </a:solidFill>
              </a:rPr>
              <a:t>comparecesse </a:t>
            </a:r>
            <a:r>
              <a:rPr lang="pt-BR" dirty="0"/>
              <a:t>para realizar exames.</a:t>
            </a:r>
          </a:p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 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80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/>
              <a:t>Não há demonstração nos autos de como a mãe da autora teve acesso ao resultado da primeira coleta e nem em que termos.</a:t>
            </a:r>
          </a:p>
          <a:p>
            <a:pPr algn="just"/>
            <a:r>
              <a:rPr lang="pt-BR" dirty="0" smtClean="0"/>
              <a:t>Ressalte-se </a:t>
            </a:r>
            <a:r>
              <a:rPr lang="pt-BR" dirty="0"/>
              <a:t>que no próprio </a:t>
            </a:r>
            <a:r>
              <a:rPr lang="pt-BR" dirty="0">
                <a:solidFill>
                  <a:srgbClr val="FF0000"/>
                </a:solidFill>
              </a:rPr>
              <a:t>exame</a:t>
            </a:r>
            <a:r>
              <a:rPr lang="pt-BR" dirty="0"/>
              <a:t> consta uma </a:t>
            </a:r>
            <a:r>
              <a:rPr lang="pt-BR" dirty="0">
                <a:solidFill>
                  <a:srgbClr val="FF0000"/>
                </a:solidFill>
              </a:rPr>
              <a:t>advertência</a:t>
            </a:r>
            <a:r>
              <a:rPr lang="pt-BR" dirty="0"/>
              <a:t>: “O diagnóstico sorológico da infecção pelo HIV somente poderá ser confirmado após a análise de no mínimo </a:t>
            </a:r>
            <a:r>
              <a:rPr lang="pt-BR" dirty="0">
                <a:solidFill>
                  <a:srgbClr val="FF0000"/>
                </a:solidFill>
              </a:rPr>
              <a:t>02 (duas) amostras de sangue coletadas em momentos diferentes (Portaria </a:t>
            </a:r>
            <a:r>
              <a:rPr lang="pt-BR" dirty="0" smtClean="0">
                <a:solidFill>
                  <a:srgbClr val="FF0000"/>
                </a:solidFill>
              </a:rPr>
              <a:t>vigente....)</a:t>
            </a:r>
          </a:p>
          <a:p>
            <a:pPr algn="just"/>
            <a:r>
              <a:rPr lang="pt-BR" dirty="0"/>
              <a:t>Cumpre aqui fazer uma ressalva que a </a:t>
            </a:r>
            <a:r>
              <a:rPr lang="pt-BR" dirty="0">
                <a:solidFill>
                  <a:srgbClr val="FF0000"/>
                </a:solidFill>
              </a:rPr>
              <a:t>recomendação do Ministério da Saúde </a:t>
            </a:r>
            <a:r>
              <a:rPr lang="pt-BR" dirty="0"/>
              <a:t>envolve duas coletas de amostras de sangue e um intervalo entre as coletas para que possa </a:t>
            </a:r>
            <a:r>
              <a:rPr lang="pt-BR" dirty="0" smtClean="0"/>
              <a:t>ser </a:t>
            </a:r>
            <a:r>
              <a:rPr lang="pt-BR" dirty="0"/>
              <a:t>fornecido um </a:t>
            </a:r>
            <a:r>
              <a:rPr lang="pt-BR" dirty="0">
                <a:solidFill>
                  <a:srgbClr val="FF0000"/>
                </a:solidFill>
              </a:rPr>
              <a:t>resultado seguro</a:t>
            </a:r>
            <a:r>
              <a:rPr lang="pt-BR" dirty="0"/>
              <a:t>. 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Final dos autos - caso 2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158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No dia 26 de junho de 2007 a autora se dirigira ao Hospital, pois teria entrado em </a:t>
            </a:r>
            <a:r>
              <a:rPr lang="pt-BR" dirty="0">
                <a:solidFill>
                  <a:srgbClr val="FF0000"/>
                </a:solidFill>
              </a:rPr>
              <a:t>trabalho de parto</a:t>
            </a:r>
            <a:r>
              <a:rPr lang="pt-BR" dirty="0"/>
              <a:t>. </a:t>
            </a:r>
            <a:endParaRPr lang="pt-BR" dirty="0" smtClean="0"/>
          </a:p>
          <a:p>
            <a:pPr algn="just"/>
            <a:r>
              <a:rPr lang="pt-BR" dirty="0" smtClean="0"/>
              <a:t>No </a:t>
            </a:r>
            <a:r>
              <a:rPr lang="pt-BR" dirty="0"/>
              <a:t>momento que foi internada, solicitou-se a realização do exame HIV. Em razão do resultado positivo, teria sido impedida de amamentar a filha, sendo informada pelos funcionários do hospital que o seu </a:t>
            </a:r>
            <a:r>
              <a:rPr lang="pt-BR" dirty="0">
                <a:solidFill>
                  <a:srgbClr val="FF0000"/>
                </a:solidFill>
              </a:rPr>
              <a:t>marido também estaria infectado</a:t>
            </a:r>
            <a:r>
              <a:rPr lang="pt-BR" dirty="0"/>
              <a:t>. E tal informação teria se espalhado para os parentes que estavam no hospital. </a:t>
            </a:r>
            <a:endParaRPr lang="pt-BR" dirty="0" smtClean="0"/>
          </a:p>
          <a:p>
            <a:pPr algn="just"/>
            <a:r>
              <a:rPr lang="pt-BR" dirty="0" smtClean="0"/>
              <a:t>Realizados </a:t>
            </a:r>
            <a:r>
              <a:rPr lang="pt-BR" dirty="0"/>
              <a:t>mais </a:t>
            </a:r>
            <a:r>
              <a:rPr lang="pt-BR" dirty="0">
                <a:solidFill>
                  <a:srgbClr val="FF0000"/>
                </a:solidFill>
              </a:rPr>
              <a:t>dois outros exames</a:t>
            </a:r>
            <a:r>
              <a:rPr lang="pt-BR" dirty="0"/>
              <a:t>, por outro método, os resultados teriam sido negativos. Afirmam que a notícia teria sido comunicada de forma prematura e sem preparo pelos funcionários do hospital, tendo ficado desesperada, desanimada e em pânico, sentindo como se tivesse levado uma punhalada no coração. </a:t>
            </a:r>
            <a:endParaRPr lang="pt-BR" dirty="0" smtClean="0"/>
          </a:p>
          <a:p>
            <a:pPr algn="just"/>
            <a:r>
              <a:rPr lang="pt-BR" dirty="0" smtClean="0"/>
              <a:t>Assim</a:t>
            </a:r>
            <a:r>
              <a:rPr lang="pt-BR" dirty="0"/>
              <a:t>, requereram a condenação da ré ao pagamento de danos morais e materiais para custear o tratamento psicológico.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03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Os funcionários do hospital efetuaram o exame de HIV preliminar na autora, o qual restou positivo.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próprio exame traz </a:t>
            </a:r>
            <a:r>
              <a:rPr lang="pt-BR" dirty="0" smtClean="0">
                <a:solidFill>
                  <a:srgbClr val="FF0000"/>
                </a:solidFill>
              </a:rPr>
              <a:t>advertência</a:t>
            </a:r>
            <a:r>
              <a:rPr lang="pt-BR" dirty="0" smtClean="0"/>
              <a:t>: </a:t>
            </a:r>
            <a:r>
              <a:rPr lang="pt-BR" dirty="0"/>
              <a:t>“Os resultados ANTI-HIV com teste rápido não devem ser considerados definitivos, portanto, esse é um laudo parcial. Essas amostras serão submetidas ao protocolo de pesquisa ANTI-HIV do laboratório AFIP que emitirá laudo subsequente final.</a:t>
            </a:r>
          </a:p>
          <a:p>
            <a:pPr algn="just"/>
            <a:r>
              <a:rPr lang="pt-BR" dirty="0"/>
              <a:t>O impedimento à amamentação do recém-nascido era </a:t>
            </a:r>
            <a:r>
              <a:rPr lang="pt-BR" dirty="0" smtClean="0">
                <a:solidFill>
                  <a:srgbClr val="FF0000"/>
                </a:solidFill>
              </a:rPr>
              <a:t>procedimento medico </a:t>
            </a:r>
            <a:r>
              <a:rPr lang="pt-BR" dirty="0">
                <a:solidFill>
                  <a:srgbClr val="FF0000"/>
                </a:solidFill>
              </a:rPr>
              <a:t>necessária</a:t>
            </a:r>
            <a:r>
              <a:rPr lang="pt-BR" dirty="0"/>
              <a:t> como cautela, caso o teste rápido se mostrasse confirmado. </a:t>
            </a:r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/>
              <a:t>dano decorreria do “falso positivo” do exame preliminar de infecção por HIV. O exame foi realizado de forma correta, observando-se todas as diretrizes e orientações passadas pelo fabricante do teste.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Final dos autos- caso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817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1000</Words>
  <Application>Microsoft Office PowerPoint</Application>
  <PresentationFormat>Apresentação na tela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Questões Judiciais</vt:lpstr>
      <vt:lpstr>Caso 1</vt:lpstr>
      <vt:lpstr>Defesa</vt:lpstr>
      <vt:lpstr>Final dos autos do caso 1 </vt:lpstr>
      <vt:lpstr>Final dos autos do caso 1 </vt:lpstr>
      <vt:lpstr>Caso 2</vt:lpstr>
      <vt:lpstr>Final dos autos - caso 2 </vt:lpstr>
      <vt:lpstr>Caso 3</vt:lpstr>
      <vt:lpstr>Final dos autos- caso 3</vt:lpstr>
      <vt:lpstr>Comentários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Márcia Teresinha Fernandes Santos</dc:creator>
  <cp:lastModifiedBy>Márcia Teresinha Fernandes Santos</cp:lastModifiedBy>
  <cp:revision>23</cp:revision>
  <dcterms:created xsi:type="dcterms:W3CDTF">2016-07-29T12:19:25Z</dcterms:created>
  <dcterms:modified xsi:type="dcterms:W3CDTF">2016-09-12T11:49:04Z</dcterms:modified>
</cp:coreProperties>
</file>