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3" r:id="rId3"/>
    <p:sldId id="262" r:id="rId4"/>
    <p:sldId id="263" r:id="rId5"/>
    <p:sldId id="266" r:id="rId6"/>
    <p:sldId id="267" r:id="rId7"/>
    <p:sldId id="274" r:id="rId8"/>
    <p:sldId id="258" r:id="rId9"/>
    <p:sldId id="259" r:id="rId10"/>
    <p:sldId id="275" r:id="rId11"/>
    <p:sldId id="260" r:id="rId12"/>
    <p:sldId id="268" r:id="rId13"/>
    <p:sldId id="269" r:id="rId14"/>
    <p:sldId id="270" r:id="rId15"/>
    <p:sldId id="276" r:id="rId16"/>
    <p:sldId id="271" r:id="rId17"/>
    <p:sldId id="277" r:id="rId18"/>
    <p:sldId id="264" r:id="rId19"/>
    <p:sldId id="272" r:id="rId20"/>
    <p:sldId id="26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3BE8-9609-4C28-9234-0DE269FDB72A}" type="datetimeFigureOut">
              <a:rPr lang="pt-BR" smtClean="0"/>
              <a:t>09/02/2017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38305-1896-4471-8DB8-1A036E57F6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253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8305-1896-4471-8DB8-1A036E57F63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235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ler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8305-1896-4471-8DB8-1A036E57F63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777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8305-1896-4471-8DB8-1A036E57F639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32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8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03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0154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3EB95-F744-4341-8E33-DAAF093B6534}" type="datetimeFigureOut">
              <a:rPr lang="pt-BR"/>
              <a:pPr>
                <a:defRPr/>
              </a:pPr>
              <a:t>09/02/2017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221ED-724D-4A5C-8753-77A02AE8E4C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069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02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05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6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17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93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50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58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71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ABA35-CB15-455E-9B75-DA0693960782}" type="datetimeFigureOut">
              <a:rPr lang="pt-BR" smtClean="0"/>
              <a:pPr/>
              <a:t>09/02/2017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AD97A-3F98-4770-8F65-3B48136582A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37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68313" y="2420938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/>
              <a:t>HEPATITES B E C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339975" y="4724400"/>
            <a:ext cx="6400800" cy="19449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Márcia T Fernandes dos Santos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</a:pPr>
            <a:r>
              <a:rPr lang="pt-BR" sz="2000" b="1" dirty="0"/>
              <a:t>Karina Wolffenbuttel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Tânia Regina Corrêa de Souza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 de Referência de Treinamento DST/AIDS 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Programa Estadual de DST/AIDS-SP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43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3109913"/>
            <a:ext cx="8059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460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6582"/>
            <a:ext cx="8208912" cy="6410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827584" y="5805264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b="1" dirty="0">
                <a:solidFill>
                  <a:srgbClr val="FF0000"/>
                </a:solidFill>
              </a:rPr>
              <a:t>Indivíduos menores de 18 meses podem possuir anticorpos maternos e, por isso, é indicada a detecção </a:t>
            </a:r>
            <a:r>
              <a:rPr lang="pt-BR" sz="1000" b="1" dirty="0" smtClean="0">
                <a:solidFill>
                  <a:srgbClr val="FF0000"/>
                </a:solidFill>
              </a:rPr>
              <a:t>direta do </a:t>
            </a:r>
            <a:r>
              <a:rPr lang="pt-BR" sz="1000" b="1" dirty="0">
                <a:solidFill>
                  <a:srgbClr val="FF0000"/>
                </a:solidFill>
              </a:rPr>
              <a:t>DNA do vírus através do diagnóstico molecular.</a:t>
            </a:r>
          </a:p>
        </p:txBody>
      </p:sp>
    </p:spTree>
    <p:extLst>
      <p:ext uri="{BB962C8B-B14F-4D97-AF65-F5344CB8AC3E}">
        <p14:creationId xmlns:p14="http://schemas.microsoft.com/office/powerpoint/2010/main" val="4221457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55"/>
            <a:ext cx="8964000" cy="454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20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/>
              <a:t>Laudo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 amostra com resultado não reagente no TR será definida como: “</a:t>
            </a:r>
            <a:r>
              <a:rPr lang="pt-BR" b="1" dirty="0"/>
              <a:t>Amostra não reagente para o antígeno de superfície do vírus da hepatite B (</a:t>
            </a:r>
            <a:r>
              <a:rPr lang="pt-BR" b="1" dirty="0" err="1"/>
              <a:t>HBsAg</a:t>
            </a:r>
            <a:r>
              <a:rPr lang="pt-BR" b="1" dirty="0"/>
              <a:t>)</a:t>
            </a:r>
            <a:r>
              <a:rPr lang="pt-BR" dirty="0"/>
              <a:t>”. </a:t>
            </a:r>
          </a:p>
          <a:p>
            <a:pPr lvl="1"/>
            <a:r>
              <a:rPr lang="pt-BR" dirty="0"/>
              <a:t>Na amostra com resultado não reagente no TR, o laudo deverá ser liberado com a seguinte ressalva: “</a:t>
            </a:r>
            <a:r>
              <a:rPr lang="pt-BR" b="1" dirty="0"/>
              <a:t>Em caso de suspeita de infecção pelo HBV, uma nova amostra deverá ser coletada 30 dias após a data da coleta desta amostra, para a realização de um novo teste</a:t>
            </a:r>
            <a:r>
              <a:rPr lang="pt-BR" dirty="0"/>
              <a:t>”. </a:t>
            </a:r>
          </a:p>
          <a:p>
            <a:pPr lvl="2"/>
            <a:r>
              <a:rPr lang="pt-BR" dirty="0"/>
              <a:t>Essa é uma informação relevante, pois a presença dos antígenos virais varia dependendo da fase da infecção pelo HBV. </a:t>
            </a:r>
          </a:p>
          <a:p>
            <a:pPr lvl="2"/>
            <a:endParaRPr lang="pt-BR" dirty="0"/>
          </a:p>
          <a:p>
            <a:r>
              <a:rPr lang="pt-BR" dirty="0"/>
              <a:t>A amostra com resultado reagente no TR será definida como: “</a:t>
            </a:r>
            <a:r>
              <a:rPr lang="pt-BR" b="1" dirty="0"/>
              <a:t>Amostra reagente para o antígeno de superfície do vírus da hepatite B (</a:t>
            </a:r>
            <a:r>
              <a:rPr lang="pt-BR" b="1" dirty="0" err="1"/>
              <a:t>HBsAg</a:t>
            </a:r>
            <a:r>
              <a:rPr lang="pt-BR" b="1" dirty="0"/>
              <a:t>)</a:t>
            </a:r>
            <a:r>
              <a:rPr lang="pt-BR" dirty="0"/>
              <a:t>”. </a:t>
            </a:r>
          </a:p>
          <a:p>
            <a:pPr lvl="1"/>
            <a:r>
              <a:rPr lang="pt-BR" dirty="0"/>
              <a:t>O laudo deverá ser liberado com a seguinte observação: </a:t>
            </a:r>
            <a:r>
              <a:rPr lang="pt-BR" b="1" dirty="0"/>
              <a:t>“Realizar confirmação do diagnóstico do HBV por </a:t>
            </a:r>
            <a:r>
              <a:rPr lang="pt-BR" b="1" dirty="0" err="1"/>
              <a:t>imunoensaio</a:t>
            </a:r>
            <a:r>
              <a:rPr lang="pt-BR" b="1" dirty="0"/>
              <a:t> </a:t>
            </a:r>
            <a:r>
              <a:rPr lang="pt-BR" b="1" dirty="0" err="1"/>
              <a:t>anti-HBc</a:t>
            </a:r>
            <a:r>
              <a:rPr lang="pt-BR" b="1" dirty="0"/>
              <a:t> total”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48740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Todos os laudos devem ser emitidos com a seguinte observação: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20280"/>
            <a:ext cx="8229600" cy="276490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“</a:t>
            </a:r>
            <a:r>
              <a:rPr lang="pt-BR" b="1" dirty="0">
                <a:solidFill>
                  <a:srgbClr val="FF0000"/>
                </a:solidFill>
              </a:rPr>
              <a:t>A vacina contra a hepatite B faz parte do calendário de vacinação da criança, do adolescente e do adulto e está disponível nas salas de vacina do Sistema Único de Saúde (SUS)”.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05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r>
              <a:rPr lang="pt-BR" dirty="0" smtClean="0"/>
              <a:t>HEPATITE 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9797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7" name="Rectangle 10"/>
          <p:cNvSpPr>
            <a:spLocks noGrp="1"/>
          </p:cNvSpPr>
          <p:nvPr>
            <p:ph type="body" sz="half" idx="1"/>
          </p:nvPr>
        </p:nvSpPr>
        <p:spPr>
          <a:xfrm>
            <a:off x="457200" y="548680"/>
            <a:ext cx="8003232" cy="57606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altLang="pt-BR" dirty="0"/>
              <a:t>Modos de transmissão:</a:t>
            </a:r>
          </a:p>
          <a:p>
            <a:pPr lvl="1"/>
            <a:r>
              <a:rPr lang="pt-BR" altLang="pt-BR" sz="2400" dirty="0"/>
              <a:t>Parenteral –</a:t>
            </a:r>
            <a:r>
              <a:rPr lang="pt-BR" sz="2400" dirty="0"/>
              <a:t>transfusão de sangue e/ou hemoderivados antes de 1993; usuários de drogas injetáveis (cocaína, anabolizantes e complexos vitamínicos), inaláveis (cocaína) ou </a:t>
            </a:r>
            <a:r>
              <a:rPr lang="pt-BR" sz="2400" dirty="0" err="1"/>
              <a:t>pipadas</a:t>
            </a:r>
            <a:r>
              <a:rPr lang="pt-BR" sz="2400" dirty="0"/>
              <a:t> (crack),pessoas com tatuagem, </a:t>
            </a:r>
            <a:r>
              <a:rPr lang="pt-BR" sz="2400" i="1" dirty="0" err="1"/>
              <a:t>piercings</a:t>
            </a:r>
            <a:r>
              <a:rPr lang="pt-BR" sz="2400" i="1" dirty="0"/>
              <a:t>;</a:t>
            </a:r>
          </a:p>
          <a:p>
            <a:pPr lvl="1"/>
            <a:r>
              <a:rPr lang="pt-BR" sz="2400" dirty="0"/>
              <a:t>Exposição percutânea (por exemplo, consultórios odontológicos, </a:t>
            </a:r>
            <a:r>
              <a:rPr lang="pt-BR" sz="2400" dirty="0" err="1"/>
              <a:t>podólogos</a:t>
            </a:r>
            <a:r>
              <a:rPr lang="pt-BR" sz="2400" dirty="0"/>
              <a:t>, manicures, </a:t>
            </a:r>
            <a:r>
              <a:rPr lang="pt-BR" sz="2400" dirty="0" err="1"/>
              <a:t>etc</a:t>
            </a:r>
            <a:r>
              <a:rPr lang="pt-BR" sz="2400" dirty="0"/>
              <a:t> </a:t>
            </a:r>
            <a:endParaRPr lang="pt-BR" altLang="pt-BR" sz="2400" dirty="0"/>
          </a:p>
          <a:p>
            <a:pPr lvl="1"/>
            <a:r>
              <a:rPr lang="pt-BR" sz="2400" dirty="0"/>
              <a:t>Transmissão sexual é pouco frequente – menos de 1% em parceiros estáveis – e ocorre, principalmente, em pessoas com múltiplos parceiros e com prática sexual de risco (sem uso de preservativo), sendo que a coexistência de alguma IST </a:t>
            </a:r>
          </a:p>
          <a:p>
            <a:pPr lvl="1"/>
            <a:r>
              <a:rPr lang="pt-BR" sz="2400" dirty="0"/>
              <a:t>Transmissão vertical - rara 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299137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2"/>
          <p:cNvSpPr txBox="1">
            <a:spLocks noChangeArrowheads="1"/>
          </p:cNvSpPr>
          <p:nvPr/>
        </p:nvSpPr>
        <p:spPr bwMode="auto">
          <a:xfrm>
            <a:off x="539750" y="3183061"/>
            <a:ext cx="828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dirty="0">
                <a:latin typeface="Arial" charset="0"/>
              </a:rPr>
              <a:t>FLUXOGRAMA HEPATITE C – TESTES RÁPIDOS</a:t>
            </a:r>
          </a:p>
        </p:txBody>
      </p:sp>
    </p:spTree>
    <p:extLst>
      <p:ext uri="{BB962C8B-B14F-4D97-AF65-F5344CB8AC3E}">
        <p14:creationId xmlns:p14="http://schemas.microsoft.com/office/powerpoint/2010/main" val="3690433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5" y="263183"/>
            <a:ext cx="7804797" cy="640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71600" y="5867980"/>
            <a:ext cx="60304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>
                <a:solidFill>
                  <a:srgbClr val="FF0000"/>
                </a:solidFill>
              </a:rPr>
              <a:t>não deve ser usado em indivíduos menores </a:t>
            </a:r>
            <a:r>
              <a:rPr lang="pt-BR" sz="1100" dirty="0" smtClean="0">
                <a:solidFill>
                  <a:srgbClr val="FF0000"/>
                </a:solidFill>
              </a:rPr>
              <a:t>de 18 </a:t>
            </a:r>
            <a:r>
              <a:rPr lang="pt-BR" sz="1100" dirty="0">
                <a:solidFill>
                  <a:srgbClr val="FF0000"/>
                </a:solidFill>
              </a:rPr>
              <a:t>meses.</a:t>
            </a:r>
          </a:p>
        </p:txBody>
      </p:sp>
    </p:spTree>
    <p:extLst>
      <p:ext uri="{BB962C8B-B14F-4D97-AF65-F5344CB8AC3E}">
        <p14:creationId xmlns:p14="http://schemas.microsoft.com/office/powerpoint/2010/main" val="535950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Laudo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 amostra com resultado reagente no TR será definida como: “</a:t>
            </a:r>
            <a:r>
              <a:rPr lang="pt-BR" b="1" dirty="0"/>
              <a:t>Amostra reagente para o anticorpo </a:t>
            </a:r>
            <a:r>
              <a:rPr lang="pt-BR" b="1" dirty="0" err="1"/>
              <a:t>anti-HCV</a:t>
            </a:r>
            <a:r>
              <a:rPr lang="pt-BR" dirty="0"/>
              <a:t>”. </a:t>
            </a:r>
          </a:p>
          <a:p>
            <a:r>
              <a:rPr lang="pt-BR" dirty="0"/>
              <a:t>O laudo deverá ser liberado com a seguinte observação: </a:t>
            </a:r>
            <a:r>
              <a:rPr lang="pt-BR" b="1" dirty="0"/>
              <a:t>“Realizar confirmação do diagnóstico </a:t>
            </a:r>
            <a:r>
              <a:rPr lang="pt-BR" b="1" dirty="0"/>
              <a:t>da infecção </a:t>
            </a:r>
            <a:r>
              <a:rPr lang="pt-BR" b="1" dirty="0"/>
              <a:t>pelo HCV usando um dos fluxogramas laboratoriais.”</a:t>
            </a:r>
          </a:p>
          <a:p>
            <a:r>
              <a:rPr lang="pt-BR" dirty="0"/>
              <a:t>A amostra com resultado não reagente no TR será definida como: “</a:t>
            </a:r>
            <a:r>
              <a:rPr lang="pt-BR" b="1" dirty="0"/>
              <a:t>Amostra não reagente para o anticorpo </a:t>
            </a:r>
            <a:r>
              <a:rPr lang="pt-BR" b="1" dirty="0" err="1"/>
              <a:t>anti-HCV</a:t>
            </a:r>
            <a:r>
              <a:rPr lang="pt-BR" dirty="0"/>
              <a:t>”. </a:t>
            </a:r>
          </a:p>
          <a:p>
            <a:pPr lvl="1"/>
            <a:r>
              <a:rPr lang="pt-BR" dirty="0"/>
              <a:t>O laudo deverá ser liberado com a seguinte ressalva: “</a:t>
            </a:r>
            <a:r>
              <a:rPr lang="pt-BR" b="1" dirty="0"/>
              <a:t>Em caso de suspeita de infecção pelo HCV, uma nova amostra deverá ser coletada 30 dias após a data da coleta desta amostra, para a realização de um novo teste</a:t>
            </a:r>
            <a:r>
              <a:rPr lang="pt-BR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98641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400" dirty="0" smtClean="0"/>
              <a:t>2015</a:t>
            </a:r>
            <a:endParaRPr lang="pt-BR" sz="24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MANUAL TÉCNICO PARA O DIAGNÓSTICO DAS HEPATITES VIRAIS</a:t>
            </a:r>
            <a:endParaRPr lang="pt-B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9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827088" y="2420938"/>
            <a:ext cx="7489825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 b="1">
                <a:latin typeface="Arial" charset="0"/>
              </a:rPr>
              <a:t>Definição de caso de hepatite crônica C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latin typeface="Arial" charset="0"/>
              </a:rPr>
              <a:t> </a:t>
            </a:r>
            <a:r>
              <a:rPr lang="pt-BR" altLang="pt-BR" sz="2800" b="1">
                <a:latin typeface="Arial" charset="0"/>
              </a:rPr>
              <a:t>Anti-HCV reagente por mais de seis meses, e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latin typeface="Arial" charset="0"/>
              </a:rPr>
              <a:t> </a:t>
            </a:r>
            <a:r>
              <a:rPr lang="pt-BR" altLang="pt-BR" sz="2800" b="1">
                <a:latin typeface="Arial" charset="0"/>
              </a:rPr>
              <a:t>Confirmação diagnóstica com HCV-RNA detectável (positivo).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187450" y="404813"/>
            <a:ext cx="6913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4400"/>
              <a:t>HEPATITE C</a:t>
            </a:r>
          </a:p>
        </p:txBody>
      </p:sp>
    </p:spTree>
    <p:extLst>
      <p:ext uri="{BB962C8B-B14F-4D97-AF65-F5344CB8AC3E}">
        <p14:creationId xmlns:p14="http://schemas.microsoft.com/office/powerpoint/2010/main" val="374300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468313" y="1412875"/>
            <a:ext cx="8280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pt-BR" sz="2000" dirty="0"/>
              <a:t>Rede de serviços de saúde sem infraestrutura laboratorial ou localizada em regiões de difícil acesso;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Programas do Ministério da Saúde, tais como Rede Cegonha, Programa de Saúde da Família, Consultório na Rua, Quero Fazer, dentre outros programas;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Centro de Testagem e Aconselhamento (CTA) e Unidade de Testagem Móvel (UTM);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Segmentos populacionais flutuantes;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Populações vulneráveis; 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 dirty="0"/>
              <a:t>Hepatite B: homens que fazem sexo com homens, profissionais do sexo, usuários de drogas, pessoas privadas de liberdade, indivíduos em situação de rua, indígenas, quilombolas, indivíduos nascidos em áreas endêmicas. 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sz="1600" dirty="0"/>
              <a:t>Hepatite C: Indivíduos com 45 anos de idade ou mais, indivíduos que realizaram transfusão, transplante, compartilhamento de material de injeção, indivíduos em uso de hemodiálise.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Comunicantes de pessoas vivendo com as hepatites virais; 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1187450" y="404813"/>
            <a:ext cx="6913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4400" dirty="0"/>
              <a:t>HEPATITE </a:t>
            </a:r>
          </a:p>
        </p:txBody>
      </p:sp>
    </p:spTree>
    <p:extLst>
      <p:ext uri="{BB962C8B-B14F-4D97-AF65-F5344CB8AC3E}">
        <p14:creationId xmlns:p14="http://schemas.microsoft.com/office/powerpoint/2010/main" val="371081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468313" y="1412875"/>
            <a:ext cx="8280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Acidentes biológicos ocupacionais;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Gestantes que não tenham sido testadas durante o pré-natal ou cuja idade gestacional não assegure o recebimento do resultado do teste antes do parto;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Parturientes e puérperas que não tenham sido testadas no pré-natal ou quando não é conhecido o resultado do teste no momento do parto;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Abortamento espontâneo, independentemente da idade gestacional;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Laboratórios que realizam pequenas rotinas (rotinas com até cinco amostras diárias para diagnóstico da infecção pela Hepatite B ou C);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Pessoas em situação de violência sexual;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Indivíduos portadores de outras </a:t>
            </a:r>
            <a:r>
              <a:rPr lang="pt-BR" sz="2000" dirty="0" err="1"/>
              <a:t>ISTs</a:t>
            </a:r>
            <a:r>
              <a:rPr lang="pt-BR" sz="2000" dirty="0"/>
              <a:t>.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pt-BR" sz="2000" dirty="0"/>
              <a:t>Outras situações especiais definidas pelo Departamento de DST, Aids e Hepatites </a:t>
            </a:r>
            <a:endParaRPr lang="pt-BR" altLang="pt-BR" sz="2000" dirty="0">
              <a:latin typeface="Arial" charset="0"/>
            </a:endParaRP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1187450" y="404813"/>
            <a:ext cx="6913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4400" dirty="0"/>
              <a:t>HEPATITE</a:t>
            </a:r>
          </a:p>
        </p:txBody>
      </p:sp>
    </p:spTree>
    <p:extLst>
      <p:ext uri="{BB962C8B-B14F-4D97-AF65-F5344CB8AC3E}">
        <p14:creationId xmlns:p14="http://schemas.microsoft.com/office/powerpoint/2010/main" val="420967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/>
              <a:t>MANUAL DIAGNÓSTICO DAS HEPATITES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8207545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10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32" y="1484784"/>
            <a:ext cx="8311316" cy="377646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83568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JANELA IMUNOLÓGICA</a:t>
            </a:r>
          </a:p>
        </p:txBody>
      </p:sp>
    </p:spTree>
    <p:extLst>
      <p:ext uri="{BB962C8B-B14F-4D97-AF65-F5344CB8AC3E}">
        <p14:creationId xmlns:p14="http://schemas.microsoft.com/office/powerpoint/2010/main" val="237353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/>
          <a:lstStyle/>
          <a:p>
            <a:r>
              <a:rPr lang="pt-BR" dirty="0" smtClean="0"/>
              <a:t>HEPATITE 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920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900113" y="126841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7" name="Rectangle 10"/>
          <p:cNvSpPr>
            <a:spLocks noGrp="1"/>
          </p:cNvSpPr>
          <p:nvPr>
            <p:ph type="body" sz="half" idx="1"/>
          </p:nvPr>
        </p:nvSpPr>
        <p:spPr>
          <a:xfrm>
            <a:off x="457200" y="260350"/>
            <a:ext cx="8003232" cy="180022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pt-BR" altLang="pt-BR" sz="2800" dirty="0"/>
              <a:t>Modos de transmissão: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Sexual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Parenteral – agulhas, seringas, </a:t>
            </a:r>
            <a:r>
              <a:rPr lang="pt-BR" altLang="pt-BR" sz="2400" dirty="0" err="1"/>
              <a:t>piercings</a:t>
            </a:r>
            <a:r>
              <a:rPr lang="pt-BR" altLang="pt-BR" sz="2400" dirty="0"/>
              <a:t>, </a:t>
            </a:r>
            <a:r>
              <a:rPr lang="pt-BR" altLang="pt-BR" sz="2400" dirty="0" err="1"/>
              <a:t>equip</a:t>
            </a:r>
            <a:r>
              <a:rPr lang="pt-BR" altLang="pt-BR" sz="2400" dirty="0"/>
              <a:t>. odontológicos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Vertical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Solução continuidade – pele e mucosas</a:t>
            </a:r>
          </a:p>
        </p:txBody>
      </p:sp>
      <p:graphicFrame>
        <p:nvGraphicFramePr>
          <p:cNvPr id="51319" name="Group 1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190123"/>
              </p:ext>
            </p:extLst>
          </p:nvPr>
        </p:nvGraphicFramePr>
        <p:xfrm>
          <a:off x="683765" y="2996951"/>
          <a:ext cx="7560643" cy="3135439"/>
        </p:xfrm>
        <a:graphic>
          <a:graphicData uri="http://schemas.openxmlformats.org/drawingml/2006/table">
            <a:tbl>
              <a:tblPr/>
              <a:tblGrid>
                <a:gridCol w="27354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1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839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9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Alta</a:t>
                      </a:r>
                      <a:endParaRPr kumimoji="0" lang="pt-BR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Moderada</a:t>
                      </a:r>
                      <a:endParaRPr kumimoji="0" lang="pt-BR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Baixa/Não detectável</a:t>
                      </a:r>
                      <a:endParaRPr kumimoji="0" lang="pt-BR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Sangue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Sêmen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Urina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Soro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Fluido Vaginal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Fezes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810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Exsudato de lesões</a:t>
                      </a:r>
                      <a:endParaRPr kumimoji="0" lang="pt-BR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Saliva</a:t>
                      </a:r>
                      <a:endParaRPr kumimoji="0" lang="pt-BR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Suor</a:t>
                      </a:r>
                      <a:endParaRPr kumimoji="0" lang="pt-BR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50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Leite materno</a:t>
                      </a:r>
                      <a:endParaRPr kumimoji="0" lang="pt-BR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Lágrimas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Arial" charset="0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8468" name="Text Box 64"/>
          <p:cNvSpPr txBox="1">
            <a:spLocks noChangeArrowheads="1"/>
          </p:cNvSpPr>
          <p:nvPr/>
        </p:nvSpPr>
        <p:spPr bwMode="auto">
          <a:xfrm>
            <a:off x="611188" y="2349500"/>
            <a:ext cx="7273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800" dirty="0"/>
              <a:t> Concentração do Vírus nos fluidos corporais</a:t>
            </a:r>
          </a:p>
        </p:txBody>
      </p:sp>
    </p:spTree>
    <p:extLst>
      <p:ext uri="{BB962C8B-B14F-4D97-AF65-F5344CB8AC3E}">
        <p14:creationId xmlns:p14="http://schemas.microsoft.com/office/powerpoint/2010/main" val="422775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204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889012"/>
              </p:ext>
            </p:extLst>
          </p:nvPr>
        </p:nvGraphicFramePr>
        <p:xfrm>
          <a:off x="1666875" y="1408113"/>
          <a:ext cx="5568950" cy="3739072"/>
        </p:xfrm>
        <a:graphic>
          <a:graphicData uri="http://schemas.openxmlformats.org/drawingml/2006/table">
            <a:tbl>
              <a:tblPr/>
              <a:tblGrid>
                <a:gridCol w="10277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77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7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58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23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HBsAg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Anti-HBc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Anti-HBs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Interpretação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Fase de incubação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Infecção aguda / crônica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Imunidade pós Hep B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1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+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Imunidade pós vacina da  Hep B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-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Ausência de contato prévio</a:t>
                      </a:r>
                    </a:p>
                  </a:txBody>
                  <a:tcPr marL="91429" marR="91429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500" name="Text Box 95"/>
          <p:cNvSpPr txBox="1">
            <a:spLocks noChangeArrowheads="1"/>
          </p:cNvSpPr>
          <p:nvPr/>
        </p:nvSpPr>
        <p:spPr bwMode="auto">
          <a:xfrm>
            <a:off x="2052638" y="260350"/>
            <a:ext cx="48244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4400"/>
              <a:t>HEPATITE B</a:t>
            </a:r>
          </a:p>
        </p:txBody>
      </p:sp>
    </p:spTree>
    <p:extLst>
      <p:ext uri="{BB962C8B-B14F-4D97-AF65-F5344CB8AC3E}">
        <p14:creationId xmlns:p14="http://schemas.microsoft.com/office/powerpoint/2010/main" val="347405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884</Words>
  <Application>Microsoft Office PowerPoint</Application>
  <PresentationFormat>Apresentação na tela (4:3)</PresentationFormat>
  <Paragraphs>108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HEPATITES B E C</vt:lpstr>
      <vt:lpstr>2015</vt:lpstr>
      <vt:lpstr>Apresentação do PowerPoint</vt:lpstr>
      <vt:lpstr>Apresentação do PowerPoint</vt:lpstr>
      <vt:lpstr>MANUAL DIAGNÓSTICO DAS HEPATITES</vt:lpstr>
      <vt:lpstr>Apresentação do PowerPoint</vt:lpstr>
      <vt:lpstr>HEPATITE B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Laudo</vt:lpstr>
      <vt:lpstr>Todos os laudos devem ser emitidos com a seguinte observação:</vt:lpstr>
      <vt:lpstr>HEPATITE C</vt:lpstr>
      <vt:lpstr>Apresentação do PowerPoint</vt:lpstr>
      <vt:lpstr>Apresentação do PowerPoint</vt:lpstr>
      <vt:lpstr>Apresentação do PowerPoint</vt:lpstr>
      <vt:lpstr>Laudo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HEPATITES B E C</dc:title>
  <dc:creator>Márcia Teresinha Fernandes Santos</dc:creator>
  <cp:lastModifiedBy>Márcia Teresinha Fernandes Santos</cp:lastModifiedBy>
  <cp:revision>18</cp:revision>
  <dcterms:created xsi:type="dcterms:W3CDTF">2016-07-18T14:01:26Z</dcterms:created>
  <dcterms:modified xsi:type="dcterms:W3CDTF">2017-02-09T13:42:18Z</dcterms:modified>
</cp:coreProperties>
</file>