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22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24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09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44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65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03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21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92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07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30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8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25C7-6355-4AA0-BFDA-384D2DF2391B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679B-9AAC-4FE0-BB7E-3E013B3F1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60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Hepatites virais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t-BR" sz="2000" dirty="0" err="1" smtClean="0"/>
              <a:t>Mylva</a:t>
            </a:r>
            <a:r>
              <a:rPr lang="pt-BR" sz="2000" dirty="0" smtClean="0"/>
              <a:t> </a:t>
            </a:r>
            <a:r>
              <a:rPr lang="pt-BR" sz="2000" dirty="0" err="1" smtClean="0"/>
              <a:t>Fonsi</a:t>
            </a:r>
            <a:endParaRPr lang="pt-BR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pt-BR" sz="2000" dirty="0" smtClean="0"/>
              <a:t>Infectologista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000" dirty="0" smtClean="0"/>
              <a:t>CRT-DST/Aids – SES - SP</a:t>
            </a:r>
          </a:p>
        </p:txBody>
      </p:sp>
    </p:spTree>
    <p:extLst>
      <p:ext uri="{BB962C8B-B14F-4D97-AF65-F5344CB8AC3E}">
        <p14:creationId xmlns:p14="http://schemas.microsoft.com/office/powerpoint/2010/main" val="3234879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pt-BR" dirty="0" smtClean="0"/>
              <a:t>Hepatite B - profilaxia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Vacinação: 3 doses – repetir caso não haja resposta</a:t>
            </a:r>
          </a:p>
          <a:p>
            <a:pPr eaLnBrk="1" hangingPunct="1">
              <a:defRPr/>
            </a:pPr>
            <a:r>
              <a:rPr lang="pt-BR" sz="2400" dirty="0" smtClean="0"/>
              <a:t>Transmissão vertical: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Imunoglobulina + vacina: idealmente nas 12 primeiras horas, podendo ser administradas até 7 dias após o nascimento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Tratamento materno quando </a:t>
            </a:r>
            <a:r>
              <a:rPr lang="pt-BR" sz="2400" dirty="0" err="1" smtClean="0"/>
              <a:t>viremia</a:t>
            </a:r>
            <a:r>
              <a:rPr lang="pt-BR" sz="2400" dirty="0" smtClean="0"/>
              <a:t> elevada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Não há recomendação de parto cesárea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Se a profilaxia for realizada, pode haver aleitamento materno (exceto se a mãe estiver em tratamento) </a:t>
            </a:r>
          </a:p>
          <a:p>
            <a:pPr eaLnBrk="1" hangingPunct="1">
              <a:defRPr/>
            </a:pPr>
            <a:r>
              <a:rPr lang="pt-BR" sz="2400" dirty="0" smtClean="0"/>
              <a:t>Profilaxia pós-exposição</a:t>
            </a:r>
          </a:p>
          <a:p>
            <a:pPr eaLnBrk="1" hangingPunct="1">
              <a:defRPr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1159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Imagem 1" descr="recomendaçõ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481013"/>
            <a:ext cx="8181975" cy="589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5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pt-BR" dirty="0" smtClean="0"/>
              <a:t>Hepatite 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Agente etiológico: </a:t>
            </a:r>
            <a:r>
              <a:rPr lang="pt-BR" sz="2400" i="1" dirty="0" err="1" smtClean="0"/>
              <a:t>Hepacivirus</a:t>
            </a:r>
            <a:r>
              <a:rPr lang="pt-BR" sz="2400" i="1" dirty="0" smtClean="0"/>
              <a:t> – </a:t>
            </a:r>
            <a:r>
              <a:rPr lang="pt-BR" sz="2400" dirty="0" smtClean="0"/>
              <a:t>RNA vírus (HCV)</a:t>
            </a:r>
          </a:p>
          <a:p>
            <a:pPr eaLnBrk="1" hangingPunct="1">
              <a:defRPr/>
            </a:pPr>
            <a:r>
              <a:rPr lang="pt-BR" sz="2400" dirty="0" smtClean="0"/>
              <a:t>De acordo com a OMS, há 170 milhões de pessoas infectadas pelo HCV, correspondendo a 3% da população mundial</a:t>
            </a:r>
          </a:p>
          <a:p>
            <a:pPr eaLnBrk="1" hangingPunct="1">
              <a:defRPr/>
            </a:pPr>
            <a:r>
              <a:rPr lang="pt-BR" sz="2400" dirty="0" smtClean="0"/>
              <a:t>Estima-se 80-90% das pessoas </a:t>
            </a:r>
            <a:r>
              <a:rPr lang="pt-BR" sz="2400" dirty="0" err="1" smtClean="0"/>
              <a:t>anti-HCV</a:t>
            </a:r>
            <a:r>
              <a:rPr lang="pt-BR" sz="2400" dirty="0" smtClean="0"/>
              <a:t> positivas tenham RNA-HCV positivo</a:t>
            </a:r>
          </a:p>
          <a:p>
            <a:pPr eaLnBrk="1" hangingPunct="1">
              <a:defRPr/>
            </a:pPr>
            <a:r>
              <a:rPr lang="pt-BR" sz="2400" dirty="0" smtClean="0"/>
              <a:t>A prevalência na África e no pacífico ocidental é significativamente maior que na América do Norte e Europa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120079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Transmissão: a via parenteral é a mais eficaz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Uso de drogas injetáveis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Transfusão sanguínea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Transplante de </a:t>
            </a:r>
            <a:r>
              <a:rPr lang="pt-BR" sz="2400" dirty="0" err="1" smtClean="0"/>
              <a:t>orgãos</a:t>
            </a: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Contato sexual: possível mas risco muito baixo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err="1" smtClean="0"/>
              <a:t>Perinatal</a:t>
            </a:r>
            <a:r>
              <a:rPr lang="pt-BR" sz="2400" dirty="0" smtClean="0"/>
              <a:t> (até 5%)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Hemodiálise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Acidente </a:t>
            </a:r>
            <a:r>
              <a:rPr lang="pt-BR" sz="2400" dirty="0" err="1" smtClean="0"/>
              <a:t>pérfuro-cortante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140118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pt-BR" sz="4000" dirty="0" smtClean="0"/>
              <a:t>Hepatite C – história natural e manifestações clínicas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Período de incubação variável – PCR detectável em até 8 semanas, elevação de </a:t>
            </a:r>
            <a:r>
              <a:rPr lang="pt-BR" sz="2400" dirty="0" err="1" smtClean="0"/>
              <a:t>transaminases</a:t>
            </a:r>
            <a:r>
              <a:rPr lang="pt-BR" sz="2400" dirty="0" smtClean="0"/>
              <a:t> ocorre em 6 a 12 semanas</a:t>
            </a:r>
          </a:p>
          <a:p>
            <a:pPr eaLnBrk="1" hangingPunct="1">
              <a:defRPr/>
            </a:pPr>
            <a:r>
              <a:rPr lang="pt-BR" sz="2400" dirty="0" smtClean="0"/>
              <a:t>Infecção aguda geralmente assintomática</a:t>
            </a:r>
          </a:p>
          <a:p>
            <a:pPr eaLnBrk="1" hangingPunct="1">
              <a:defRPr/>
            </a:pPr>
            <a:r>
              <a:rPr lang="pt-BR" sz="2400" dirty="0" err="1" smtClean="0"/>
              <a:t>Mal-estar</a:t>
            </a:r>
            <a:r>
              <a:rPr lang="pt-BR" sz="2400" dirty="0" smtClean="0"/>
              <a:t>, náusea, desconforto em hipocôndrio D</a:t>
            </a:r>
          </a:p>
          <a:p>
            <a:pPr eaLnBrk="1" hangingPunct="1">
              <a:defRPr/>
            </a:pPr>
            <a:r>
              <a:rPr lang="pt-BR" sz="2400" dirty="0" smtClean="0"/>
              <a:t>&lt; 25% icterícia</a:t>
            </a:r>
          </a:p>
          <a:p>
            <a:pPr eaLnBrk="1" hangingPunct="1">
              <a:defRPr/>
            </a:pPr>
            <a:r>
              <a:rPr lang="pt-BR" sz="2400" dirty="0" smtClean="0"/>
              <a:t>Normalização das </a:t>
            </a:r>
            <a:r>
              <a:rPr lang="pt-BR" sz="2400" dirty="0" err="1" smtClean="0"/>
              <a:t>transaminases</a:t>
            </a:r>
            <a:r>
              <a:rPr lang="pt-BR" sz="2400" dirty="0" smtClean="0"/>
              <a:t> ~ 40%</a:t>
            </a:r>
          </a:p>
          <a:p>
            <a:pPr eaLnBrk="1" hangingPunct="1">
              <a:defRPr/>
            </a:pPr>
            <a:r>
              <a:rPr lang="pt-BR" sz="2400" dirty="0" smtClean="0"/>
              <a:t>Duração: 2 a 12 semanas</a:t>
            </a:r>
          </a:p>
          <a:p>
            <a:pPr eaLnBrk="1" hangingPunct="1">
              <a:defRPr/>
            </a:pPr>
            <a:r>
              <a:rPr lang="pt-BR" sz="2400" dirty="0" smtClean="0"/>
              <a:t>Desaparecimento de HCV-RNA ocorre em &lt; 20%</a:t>
            </a:r>
          </a:p>
          <a:p>
            <a:pPr eaLnBrk="1" hangingPunct="1">
              <a:defRPr/>
            </a:pPr>
            <a:r>
              <a:rPr lang="pt-BR" sz="2400" dirty="0" smtClean="0"/>
              <a:t>Hepatite fulminante é muito rara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pt-B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255214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err="1" smtClean="0"/>
              <a:t>Cronificação</a:t>
            </a:r>
            <a:r>
              <a:rPr lang="pt-BR" sz="2400" dirty="0" smtClean="0"/>
              <a:t>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80 a 100% dos pacientes permanecem HCV RNA positivos após a hepatite aguda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Hepatite C é considerada crônica quando há persistência de elevação de </a:t>
            </a:r>
            <a:r>
              <a:rPr lang="pt-BR" sz="2400" dirty="0" err="1" smtClean="0"/>
              <a:t>transaminases</a:t>
            </a:r>
            <a:r>
              <a:rPr lang="pt-BR" sz="2400" dirty="0" smtClean="0"/>
              <a:t> por mais de 6 meses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Infecção na infância parece levar a menores taxas de </a:t>
            </a:r>
            <a:r>
              <a:rPr lang="pt-BR" sz="2400" dirty="0" err="1" smtClean="0"/>
              <a:t>cronificação</a:t>
            </a:r>
            <a:r>
              <a:rPr lang="pt-BR" sz="2400" dirty="0" smtClean="0"/>
              <a:t> (50 a 60%)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Sintoma mais </a:t>
            </a:r>
            <a:r>
              <a:rPr lang="pt-BR" sz="2400" dirty="0" err="1" smtClean="0"/>
              <a:t>frequente</a:t>
            </a:r>
            <a:r>
              <a:rPr lang="pt-BR" sz="2400" dirty="0" smtClean="0"/>
              <a:t> é fadiga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Cirrose, carcinoma </a:t>
            </a:r>
            <a:r>
              <a:rPr lang="pt-BR" sz="2400" dirty="0" err="1" smtClean="0"/>
              <a:t>hepatocelular</a:t>
            </a: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11457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Manifestações extra-hepáticas: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Hematológicas: </a:t>
            </a:r>
            <a:r>
              <a:rPr lang="pt-BR" sz="2400" dirty="0" err="1" smtClean="0"/>
              <a:t>crioglobulinemia</a:t>
            </a:r>
            <a:r>
              <a:rPr lang="pt-BR" sz="2400" dirty="0" smtClean="0"/>
              <a:t>, linfoma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err="1" smtClean="0"/>
              <a:t>Auto-imunes</a:t>
            </a:r>
            <a:r>
              <a:rPr lang="pt-BR" sz="2400" dirty="0" smtClean="0"/>
              <a:t>: tireoidite, vários </a:t>
            </a:r>
            <a:r>
              <a:rPr lang="pt-BR" sz="2400" dirty="0" err="1" smtClean="0"/>
              <a:t>autoanticorpos</a:t>
            </a: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Renais: </a:t>
            </a:r>
            <a:r>
              <a:rPr lang="pt-BR" sz="2400" dirty="0" err="1" smtClean="0"/>
              <a:t>glomerulonefrite</a:t>
            </a:r>
            <a:r>
              <a:rPr lang="pt-BR" sz="2400" dirty="0" smtClean="0"/>
              <a:t> </a:t>
            </a:r>
            <a:r>
              <a:rPr lang="pt-BR" sz="2400" dirty="0" err="1" smtClean="0"/>
              <a:t>membranoproliferativa</a:t>
            </a: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Dermatológicas: </a:t>
            </a:r>
            <a:r>
              <a:rPr lang="pt-BR" sz="2400" dirty="0" err="1" smtClean="0"/>
              <a:t>porfiria</a:t>
            </a:r>
            <a:r>
              <a:rPr lang="pt-BR" sz="2400" dirty="0" smtClean="0"/>
              <a:t> cutânea tardia, </a:t>
            </a:r>
            <a:r>
              <a:rPr lang="pt-BR" sz="2400" dirty="0" err="1" smtClean="0"/>
              <a:t>liquen</a:t>
            </a:r>
            <a:r>
              <a:rPr lang="pt-BR" sz="2400" dirty="0" smtClean="0"/>
              <a:t> plano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Diabetes </a:t>
            </a:r>
            <a:r>
              <a:rPr lang="pt-BR" sz="2400" dirty="0" err="1" smtClean="0"/>
              <a:t>mellitus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957937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pt-BR" dirty="0" smtClean="0"/>
              <a:t>Hepatite C - diagnóstico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Sorologia (</a:t>
            </a:r>
            <a:r>
              <a:rPr lang="pt-BR" sz="2400" dirty="0" err="1" smtClean="0"/>
              <a:t>anti-HCV</a:t>
            </a:r>
            <a:r>
              <a:rPr lang="pt-BR" sz="2400" dirty="0" smtClean="0"/>
              <a:t>)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Insuficiente para </a:t>
            </a:r>
            <a:r>
              <a:rPr lang="pt-BR" sz="2400" dirty="0" err="1" smtClean="0"/>
              <a:t>screening</a:t>
            </a:r>
            <a:r>
              <a:rPr lang="pt-BR" sz="2400" dirty="0" smtClean="0"/>
              <a:t> de hepatite C aguda pois os anticorpos podem se desenvolver tardiamente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Não descrimina infecção ativa e passada</a:t>
            </a:r>
          </a:p>
          <a:p>
            <a:pPr eaLnBrk="1" hangingPunct="1">
              <a:defRPr/>
            </a:pPr>
            <a:r>
              <a:rPr lang="pt-BR" sz="2400" dirty="0" smtClean="0"/>
              <a:t>HCV-RNA: qualitativo e quantitativo</a:t>
            </a:r>
          </a:p>
          <a:p>
            <a:pPr eaLnBrk="1" hangingPunct="1">
              <a:defRPr/>
            </a:pPr>
            <a:r>
              <a:rPr lang="pt-BR" sz="2400" dirty="0" err="1" smtClean="0"/>
              <a:t>Genotipagem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206992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9600" dirty="0" smtClean="0">
                <a:latin typeface="Vijaya" pitchFamily="34" charset="0"/>
                <a:cs typeface="Vijaya" pitchFamily="34" charset="0"/>
              </a:rPr>
              <a:t>Obrigada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sz="quarter" idx="1"/>
          </p:nvPr>
        </p:nvSpPr>
        <p:spPr>
          <a:xfrm>
            <a:off x="3000375" y="4929188"/>
            <a:ext cx="5572125" cy="709612"/>
          </a:xfrm>
        </p:spPr>
        <p:txBody>
          <a:bodyPr/>
          <a:lstStyle/>
          <a:p>
            <a:pPr eaLnBrk="1" hangingPunct="1">
              <a:defRPr/>
            </a:pPr>
            <a:r>
              <a:rPr lang="pt-BR" sz="3200" dirty="0" smtClean="0">
                <a:cs typeface="Arial" pitchFamily="34" charset="0"/>
              </a:rPr>
              <a:t>mylvaf@crt.saude.sp.gov.br</a:t>
            </a:r>
          </a:p>
        </p:txBody>
      </p:sp>
    </p:spTree>
    <p:extLst>
      <p:ext uri="{BB962C8B-B14F-4D97-AF65-F5344CB8AC3E}">
        <p14:creationId xmlns:p14="http://schemas.microsoft.com/office/powerpoint/2010/main" val="243555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31"/>
          <p:cNvGraphicFramePr>
            <a:graphicFrameLocks noGrp="1"/>
          </p:cNvGraphicFramePr>
          <p:nvPr>
            <p:ph idx="4294967295"/>
          </p:nvPr>
        </p:nvGraphicFramePr>
        <p:xfrm>
          <a:off x="179388" y="44450"/>
          <a:ext cx="8618537" cy="6764340"/>
        </p:xfrm>
        <a:graphic>
          <a:graphicData uri="http://schemas.openxmlformats.org/drawingml/2006/table">
            <a:tbl>
              <a:tblPr/>
              <a:tblGrid>
                <a:gridCol w="1543050"/>
                <a:gridCol w="1503362"/>
                <a:gridCol w="1346200"/>
                <a:gridCol w="1317625"/>
                <a:gridCol w="1465263"/>
                <a:gridCol w="1443037"/>
              </a:tblGrid>
              <a:tr h="335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HEPATITE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Vírus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HAV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HBV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HCV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HDV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HEV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Genoma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RNA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DNA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RNA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RNA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RNA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Transmissão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Fecal-oral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Parenteral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Sexual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Vertical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Parenteral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Sexual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Vertical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Parenteral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Sexual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Vertical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Fecal-oral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Período de incubação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15-45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30-180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20-90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30-50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15-60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Antígeno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HAV-Ag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HBsAg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HBcAg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HBeAg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-----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HDV-Ag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HEV-Ag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Anticorpo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Anti-HAV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Anti-HBs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Anti-HBc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Anti-HBe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Anti-HCV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Anti-HDV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Anti-HEV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Hepatite Fulminante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0,1 a 0,4%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 a 4%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Rara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 a 4% na co-infecção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0,3 a 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20% em gest.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Cronicidade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Não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Sim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Sim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Sim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Não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Resistência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30d a 21ºC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6m a 30ºC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 a 8 sem. 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Vacina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Sim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Não há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Sim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Não há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0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366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Hepatite B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Agente etiológico: </a:t>
            </a:r>
            <a:r>
              <a:rPr lang="pt-BR" sz="2400" i="1" dirty="0" err="1" smtClean="0"/>
              <a:t>Hepadnaviridae</a:t>
            </a:r>
            <a:r>
              <a:rPr lang="pt-BR" sz="2400" dirty="0" smtClean="0"/>
              <a:t> – DNA vírus (HBV)</a:t>
            </a:r>
          </a:p>
          <a:p>
            <a:pPr eaLnBrk="1" hangingPunct="1">
              <a:defRPr/>
            </a:pPr>
            <a:r>
              <a:rPr lang="pt-BR" sz="2400" dirty="0" smtClean="0"/>
              <a:t>Estima-se que 40% da população mundial tenham tido contato ou sejam portadores de HBV</a:t>
            </a:r>
          </a:p>
          <a:p>
            <a:pPr eaLnBrk="1" hangingPunct="1">
              <a:defRPr/>
            </a:pPr>
            <a:r>
              <a:rPr lang="pt-BR" sz="2400" dirty="0" smtClean="0"/>
              <a:t>Prevalência mundial varia de 0,1 a 20%: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Baixa  (0,1 a 2%): Europa ocidental, EUA, Canadá, Austrália e N. Zelândia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Intermediária (3 a 5%): países mediterrâneos, Japão, Ásia central, Américas Latina e do Sul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Alta (10 a 20%):  sudeste da Ásia, China e África </a:t>
            </a:r>
            <a:r>
              <a:rPr lang="pt-BR" sz="2400" dirty="0" err="1" smtClean="0"/>
              <a:t>sub-saariana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17567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dirty="0" smtClean="0"/>
              <a:t>Vias de transmissão: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800" dirty="0" smtClean="0"/>
              <a:t>Sexual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800" dirty="0" smtClean="0"/>
              <a:t>Percutânea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800" dirty="0" err="1" smtClean="0"/>
              <a:t>Perinatal</a:t>
            </a:r>
            <a:r>
              <a:rPr lang="pt-BR" sz="2800" dirty="0" smtClean="0"/>
              <a:t> / vertical: pode ocorrer intra-útero, no parto ou </a:t>
            </a:r>
            <a:r>
              <a:rPr lang="pt-BR" sz="2800" dirty="0" err="1" smtClean="0"/>
              <a:t>puerpério</a:t>
            </a:r>
            <a:r>
              <a:rPr lang="pt-BR" sz="2800" dirty="0" smtClean="0"/>
              <a:t>, porém a maioria ocorre no parto ou logo após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800" dirty="0" smtClean="0"/>
              <a:t>Horizontal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800" dirty="0" err="1" smtClean="0"/>
              <a:t>Transfusional</a:t>
            </a:r>
            <a:endParaRPr lang="pt-BR" sz="28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800" dirty="0" smtClean="0"/>
              <a:t>Transplantes</a:t>
            </a:r>
          </a:p>
        </p:txBody>
      </p:sp>
    </p:spTree>
    <p:extLst>
      <p:ext uri="{BB962C8B-B14F-4D97-AF65-F5344CB8AC3E}">
        <p14:creationId xmlns:p14="http://schemas.microsoft.com/office/powerpoint/2010/main" val="365815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pt-BR" sz="4000" dirty="0" smtClean="0"/>
              <a:t>Hepatite B – história natural e manifestações clínicas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BR" sz="2400" dirty="0" smtClean="0"/>
              <a:t>Período de incubação: 01 a 04 meses</a:t>
            </a:r>
          </a:p>
          <a:p>
            <a:pPr eaLnBrk="1" hangingPunct="1">
              <a:defRPr/>
            </a:pPr>
            <a:r>
              <a:rPr lang="pt-BR" sz="2400" dirty="0" smtClean="0"/>
              <a:t>Fase </a:t>
            </a:r>
            <a:r>
              <a:rPr lang="pt-BR" sz="2400" dirty="0" err="1" smtClean="0"/>
              <a:t>prodrômica</a:t>
            </a:r>
            <a:r>
              <a:rPr lang="pt-BR" sz="2400" dirty="0" smtClean="0"/>
              <a:t>: febre, </a:t>
            </a:r>
            <a:r>
              <a:rPr lang="pt-BR" sz="2400" dirty="0" err="1" smtClean="0"/>
              <a:t>rash</a:t>
            </a:r>
            <a:r>
              <a:rPr lang="pt-BR" sz="2400" dirty="0" smtClean="0"/>
              <a:t> cutâneo, </a:t>
            </a:r>
            <a:r>
              <a:rPr lang="pt-BR" sz="2400" dirty="0" err="1" smtClean="0"/>
              <a:t>artralgia</a:t>
            </a:r>
            <a:r>
              <a:rPr lang="pt-BR" sz="2400" dirty="0" smtClean="0"/>
              <a:t> e artrite</a:t>
            </a:r>
          </a:p>
          <a:p>
            <a:pPr eaLnBrk="1" hangingPunct="1">
              <a:defRPr/>
            </a:pPr>
            <a:r>
              <a:rPr lang="pt-BR" sz="2400" dirty="0" smtClean="0"/>
              <a:t>70% - hepatite </a:t>
            </a:r>
            <a:r>
              <a:rPr lang="pt-BR" sz="2400" dirty="0" err="1" smtClean="0"/>
              <a:t>subclínica</a:t>
            </a:r>
            <a:r>
              <a:rPr lang="pt-BR" sz="2400" dirty="0" smtClean="0"/>
              <a:t> ou </a:t>
            </a:r>
            <a:r>
              <a:rPr lang="pt-BR" sz="2400" dirty="0" err="1" smtClean="0"/>
              <a:t>anictérica</a:t>
            </a:r>
            <a:endParaRPr lang="pt-BR" sz="2400" dirty="0" smtClean="0"/>
          </a:p>
          <a:p>
            <a:pPr eaLnBrk="1" hangingPunct="1">
              <a:defRPr/>
            </a:pPr>
            <a:r>
              <a:rPr lang="pt-BR" sz="2400" dirty="0" smtClean="0"/>
              <a:t>&lt; 30 % - hepatite ictérica</a:t>
            </a:r>
          </a:p>
          <a:p>
            <a:pPr eaLnBrk="1" hangingPunct="1">
              <a:defRPr/>
            </a:pPr>
            <a:r>
              <a:rPr lang="pt-BR" sz="2400" dirty="0" smtClean="0"/>
              <a:t>Desconforto em hipocôndrio D, náusea, icterícia, sintomas constitucionais</a:t>
            </a:r>
          </a:p>
          <a:p>
            <a:pPr eaLnBrk="1" hangingPunct="1">
              <a:defRPr/>
            </a:pPr>
            <a:r>
              <a:rPr lang="pt-BR" sz="2400" dirty="0" smtClean="0"/>
              <a:t>Sintomas em geral regridem em 1 a 3 meses, podendo haver fadiga prolongada</a:t>
            </a:r>
          </a:p>
          <a:p>
            <a:pPr eaLnBrk="1" hangingPunct="1">
              <a:defRPr/>
            </a:pPr>
            <a:r>
              <a:rPr lang="pt-BR" sz="2400" dirty="0" smtClean="0"/>
              <a:t>Elevação de </a:t>
            </a:r>
            <a:r>
              <a:rPr lang="pt-BR" sz="2400" dirty="0" err="1" smtClean="0"/>
              <a:t>transaminases</a:t>
            </a:r>
            <a:r>
              <a:rPr lang="pt-BR" sz="2400" dirty="0" smtClean="0"/>
              <a:t> (TGP&gt;TGO), elevação de bilirrubina direta</a:t>
            </a:r>
          </a:p>
          <a:p>
            <a:pPr eaLnBrk="1" hangingPunct="1">
              <a:defRPr/>
            </a:pPr>
            <a:r>
              <a:rPr lang="pt-BR" sz="2400" dirty="0" smtClean="0"/>
              <a:t>Hepatite fulminante: 0,1 a 0,5%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29416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 err="1" smtClean="0"/>
              <a:t>Cronificação</a:t>
            </a:r>
            <a:r>
              <a:rPr lang="pt-BR" sz="2400" dirty="0" smtClean="0"/>
              <a:t>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Até 5% em infecções em adultos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20 a 50%: infecções entre 1 a 5 anos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~90%: infecções </a:t>
            </a:r>
            <a:r>
              <a:rPr lang="pt-BR" sz="2400" dirty="0" err="1" smtClean="0"/>
              <a:t>perinatais</a:t>
            </a: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Maioria assintomática, podendo haver sintomas não específicos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Evolução para cirrose (TGO&gt;TGP)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Carcinoma </a:t>
            </a:r>
            <a:r>
              <a:rPr lang="pt-BR" sz="2400" dirty="0" err="1" smtClean="0"/>
              <a:t>hepatocelular</a:t>
            </a:r>
            <a:endParaRPr lang="pt-BR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400" dirty="0" smtClean="0"/>
              <a:t>Manifestações extra-hepáticas: </a:t>
            </a:r>
            <a:r>
              <a:rPr lang="pt-BR" sz="2400" dirty="0" err="1" smtClean="0"/>
              <a:t>poliarterite</a:t>
            </a:r>
            <a:r>
              <a:rPr lang="pt-BR" sz="2400" dirty="0" smtClean="0"/>
              <a:t> nodosa, </a:t>
            </a:r>
            <a:r>
              <a:rPr lang="pt-BR" sz="2400" dirty="0" err="1" smtClean="0"/>
              <a:t>nefropatia</a:t>
            </a:r>
            <a:r>
              <a:rPr lang="pt-BR" sz="2400" dirty="0" smtClean="0"/>
              <a:t>/</a:t>
            </a:r>
            <a:r>
              <a:rPr lang="pt-BR" sz="2400" dirty="0" err="1" smtClean="0"/>
              <a:t>glomerulonefrite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56741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50" y="277813"/>
            <a:ext cx="840105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smtClean="0"/>
              <a:t>Hepatite B – diagnóstico laboratorial</a:t>
            </a:r>
          </a:p>
        </p:txBody>
      </p:sp>
      <p:pic>
        <p:nvPicPr>
          <p:cNvPr id="40963" name="Espaço Reservado para Conteúdo 5" descr="figura hepatit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1538" y="1600200"/>
            <a:ext cx="7400925" cy="4530725"/>
          </a:xfrm>
        </p:spPr>
      </p:pic>
    </p:spTree>
    <p:extLst>
      <p:ext uri="{BB962C8B-B14F-4D97-AF65-F5344CB8AC3E}">
        <p14:creationId xmlns:p14="http://schemas.microsoft.com/office/powerpoint/2010/main" val="59742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BR" smtClean="0"/>
          </a:p>
        </p:txBody>
      </p:sp>
      <p:pic>
        <p:nvPicPr>
          <p:cNvPr id="41987" name="Picture 6" descr="http://www.portalsaofrancisco.com.br/alfa/hepatite/imagens/hepatite-2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25" y="1539875"/>
            <a:ext cx="8583613" cy="481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93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204" name="Group 100"/>
          <p:cNvGraphicFramePr>
            <a:graphicFrameLocks noGrp="1"/>
          </p:cNvGraphicFramePr>
          <p:nvPr/>
        </p:nvGraphicFramePr>
        <p:xfrm>
          <a:off x="468313" y="1125538"/>
          <a:ext cx="8207375" cy="5508627"/>
        </p:xfrm>
        <a:graphic>
          <a:graphicData uri="http://schemas.openxmlformats.org/drawingml/2006/table">
            <a:tbl>
              <a:tblPr/>
              <a:tblGrid>
                <a:gridCol w="974725"/>
                <a:gridCol w="893762"/>
                <a:gridCol w="1057275"/>
                <a:gridCol w="974725"/>
                <a:gridCol w="974725"/>
                <a:gridCol w="946150"/>
                <a:gridCol w="2386013"/>
              </a:tblGrid>
              <a:tr h="701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HBsAg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HBeAg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Anti-HBcIgM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Anti-HBc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Anti-HBe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Anti-HBs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Interpretação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Fase de incubação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Fase Aguda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Portador com replicação viral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Portador sem replicação viral*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Provável cicatriz sorológica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Imunidade pós Hep 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Imunidade pós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Hep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 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Imunidade pós vacina da 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Hep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 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Ausência de contato prévio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023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817</Words>
  <Application>Microsoft Office PowerPoint</Application>
  <PresentationFormat>Apresentação na tela (4:3)</PresentationFormat>
  <Paragraphs>232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Vijaya</vt:lpstr>
      <vt:lpstr>Wingdings</vt:lpstr>
      <vt:lpstr>Tema do Office</vt:lpstr>
      <vt:lpstr>Hepatites virais</vt:lpstr>
      <vt:lpstr>Apresentação do PowerPoint</vt:lpstr>
      <vt:lpstr>  Hepatite B  </vt:lpstr>
      <vt:lpstr>Apresentação do PowerPoint</vt:lpstr>
      <vt:lpstr>Hepatite B – história natural e manifestações clínicas</vt:lpstr>
      <vt:lpstr>Apresentação do PowerPoint</vt:lpstr>
      <vt:lpstr>Hepatite B – diagnóstico laboratorial</vt:lpstr>
      <vt:lpstr>Apresentação do PowerPoint</vt:lpstr>
      <vt:lpstr>Apresentação do PowerPoint</vt:lpstr>
      <vt:lpstr>Hepatite B - profilaxia</vt:lpstr>
      <vt:lpstr>Apresentação do PowerPoint</vt:lpstr>
      <vt:lpstr>Hepatite C</vt:lpstr>
      <vt:lpstr>Apresentação do PowerPoint</vt:lpstr>
      <vt:lpstr>Hepatite C – história natural e manifestações clínicas</vt:lpstr>
      <vt:lpstr>Apresentação do PowerPoint</vt:lpstr>
      <vt:lpstr>Apresentação do PowerPoint</vt:lpstr>
      <vt:lpstr>Hepatite C - diagnóstico</vt:lpstr>
      <vt:lpstr>Obrigada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Hepatites virais</dc:title>
  <dc:creator>Márcia Teresinha Fernandes Santos</dc:creator>
  <cp:lastModifiedBy>Karina</cp:lastModifiedBy>
  <cp:revision>1</cp:revision>
  <dcterms:created xsi:type="dcterms:W3CDTF">2013-08-22T16:22:11Z</dcterms:created>
  <dcterms:modified xsi:type="dcterms:W3CDTF">2016-09-25T23:36:00Z</dcterms:modified>
</cp:coreProperties>
</file>