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7" r:id="rId1"/>
  </p:sldMasterIdLst>
  <p:sldIdLst>
    <p:sldId id="256" r:id="rId2"/>
    <p:sldId id="257" r:id="rId3"/>
    <p:sldId id="269" r:id="rId4"/>
    <p:sldId id="260" r:id="rId5"/>
    <p:sldId id="261" r:id="rId6"/>
    <p:sldId id="262" r:id="rId7"/>
    <p:sldId id="266" r:id="rId8"/>
    <p:sldId id="267" r:id="rId9"/>
    <p:sldId id="263" r:id="rId10"/>
    <p:sldId id="265" r:id="rId11"/>
    <p:sldId id="268"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931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0808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931417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42164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‹nº›</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7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333494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9728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92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446146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1952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3044704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3/15/2022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1704188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B61BEF0D-F0BB-DE4B-95CE-6DB70DBA9567}" type="datetimeFigureOut">
              <a:rPr lang="en-US" smtClean="0"/>
              <a:pPr/>
              <a:t>3/15/2022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‹nº›</a:t>
            </a:fld>
            <a:endParaRPr lang="en-US" dirty="0"/>
          </a:p>
        </p:txBody>
      </p:sp>
    </p:spTree>
    <p:extLst>
      <p:ext uri="{BB962C8B-B14F-4D97-AF65-F5344CB8AC3E}">
        <p14:creationId xmlns:p14="http://schemas.microsoft.com/office/powerpoint/2010/main" val="2363511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3/15/2022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‹nº›</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122876"/>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unaids.org.br/2018/07/indetectavel-intransmissivel/"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mailto:mariaclara@crt.saude.sp.gov.b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369118" y="755010"/>
            <a:ext cx="10989578" cy="3607265"/>
          </a:xfrm>
        </p:spPr>
        <p:txBody>
          <a:bodyPr>
            <a:normAutofit fontScale="90000"/>
          </a:bodyPr>
          <a:lstStyle/>
          <a:p>
            <a:pPr algn="ctr"/>
            <a:br>
              <a:rPr lang="pt-BR" b="1" dirty="0">
                <a:solidFill>
                  <a:srgbClr val="FF0000"/>
                </a:solidFill>
              </a:rPr>
            </a:br>
            <a:br>
              <a:rPr lang="pt-BR" b="1" dirty="0">
                <a:solidFill>
                  <a:srgbClr val="FF0000"/>
                </a:solidFill>
              </a:rPr>
            </a:br>
            <a:r>
              <a:rPr lang="pt-BR" sz="6000" b="1" dirty="0">
                <a:solidFill>
                  <a:schemeClr val="tx1"/>
                </a:solidFill>
              </a:rPr>
              <a:t>Diretrizes e Metas pactuadas pelo Programa Estadual de IST/Aids </a:t>
            </a:r>
            <a:br>
              <a:rPr lang="pt-BR" sz="6000" b="1" dirty="0">
                <a:solidFill>
                  <a:schemeClr val="tx1"/>
                </a:solidFill>
              </a:rPr>
            </a:br>
            <a:r>
              <a:rPr lang="pt-BR" sz="6000" b="1" dirty="0">
                <a:solidFill>
                  <a:schemeClr val="tx1"/>
                </a:solidFill>
              </a:rPr>
              <a:t>2021-2022</a:t>
            </a:r>
            <a:br>
              <a:rPr lang="pt-BR" sz="6000" b="1" dirty="0">
                <a:solidFill>
                  <a:schemeClr val="tx1"/>
                </a:solidFill>
              </a:rPr>
            </a:br>
            <a:br>
              <a:rPr lang="pt-BR" b="1" dirty="0">
                <a:solidFill>
                  <a:srgbClr val="FF0000"/>
                </a:solidFill>
              </a:rPr>
            </a:br>
            <a:endParaRPr lang="pt-BR" sz="3100" b="1" dirty="0">
              <a:solidFill>
                <a:srgbClr val="FF0000"/>
              </a:solidFill>
            </a:endParaRPr>
          </a:p>
        </p:txBody>
      </p:sp>
      <p:sp>
        <p:nvSpPr>
          <p:cNvPr id="3" name="Título 1">
            <a:extLst>
              <a:ext uri="{FF2B5EF4-FFF2-40B4-BE49-F238E27FC236}">
                <a16:creationId xmlns:a16="http://schemas.microsoft.com/office/drawing/2014/main" id="{B97CDAA4-25AD-44A9-BDDC-C4CCDB898897}"/>
              </a:ext>
            </a:extLst>
          </p:cNvPr>
          <p:cNvSpPr txBox="1">
            <a:spLocks/>
          </p:cNvSpPr>
          <p:nvPr/>
        </p:nvSpPr>
        <p:spPr>
          <a:xfrm>
            <a:off x="1023457" y="4286773"/>
            <a:ext cx="10567332" cy="1484853"/>
          </a:xfrm>
        </p:spPr>
        <p:txBody>
          <a:bodyPr anchor="b">
            <a:normAutofit fontScale="30000" lnSpcReduction="20000"/>
          </a:bodyPr>
          <a:lstStyle>
            <a:lvl1pPr algn="l" defTabSz="914400" rtl="0" eaLnBrk="1" latinLnBrk="0" hangingPunct="1">
              <a:spcBef>
                <a:spcPct val="0"/>
              </a:spcBef>
              <a:buNone/>
              <a:defRPr sz="4800" kern="1200">
                <a:solidFill>
                  <a:schemeClr val="tx1"/>
                </a:solidFill>
                <a:latin typeface="+mj-lt"/>
                <a:ea typeface="+mj-ea"/>
                <a:cs typeface="+mj-cs"/>
              </a:defRPr>
            </a:lvl1pPr>
          </a:lstStyle>
          <a:p>
            <a:pPr algn="r"/>
            <a:br>
              <a:rPr lang="pt-BR" b="1" dirty="0">
                <a:solidFill>
                  <a:srgbClr val="FF0000"/>
                </a:solidFill>
              </a:rPr>
            </a:br>
            <a:br>
              <a:rPr lang="pt-BR" sz="5900" b="1" dirty="0">
                <a:solidFill>
                  <a:srgbClr val="FF0000"/>
                </a:solidFill>
              </a:rPr>
            </a:br>
            <a:r>
              <a:rPr lang="pt-BR" sz="5900" b="1" dirty="0">
                <a:solidFill>
                  <a:schemeClr val="tx1">
                    <a:lumMod val="95000"/>
                    <a:lumOff val="5000"/>
                  </a:schemeClr>
                </a:solidFill>
              </a:rPr>
              <a:t>Maria Clara </a:t>
            </a:r>
            <a:r>
              <a:rPr lang="pt-BR" sz="5900" b="1" dirty="0" err="1">
                <a:solidFill>
                  <a:schemeClr val="tx1">
                    <a:lumMod val="95000"/>
                    <a:lumOff val="5000"/>
                  </a:schemeClr>
                </a:solidFill>
              </a:rPr>
              <a:t>Gianna</a:t>
            </a:r>
            <a:r>
              <a:rPr lang="pt-BR" sz="5900" b="1" dirty="0">
                <a:solidFill>
                  <a:schemeClr val="tx1">
                    <a:lumMod val="95000"/>
                    <a:lumOff val="5000"/>
                  </a:schemeClr>
                </a:solidFill>
              </a:rPr>
              <a:t>  </a:t>
            </a:r>
            <a:br>
              <a:rPr lang="pt-BR" sz="5900" b="1" dirty="0">
                <a:solidFill>
                  <a:schemeClr val="tx1">
                    <a:lumMod val="95000"/>
                    <a:lumOff val="5000"/>
                  </a:schemeClr>
                </a:solidFill>
              </a:rPr>
            </a:br>
            <a:r>
              <a:rPr lang="pt-BR" sz="5900" b="1" dirty="0">
                <a:solidFill>
                  <a:schemeClr val="tx1">
                    <a:lumMod val="95000"/>
                    <a:lumOff val="5000"/>
                  </a:schemeClr>
                </a:solidFill>
              </a:rPr>
              <a:t>Centro de Referência e Treinamento DST/Aids </a:t>
            </a:r>
            <a:br>
              <a:rPr lang="pt-BR" sz="6000" b="1" dirty="0"/>
            </a:br>
            <a:br>
              <a:rPr lang="pt-BR" b="1" dirty="0">
                <a:solidFill>
                  <a:srgbClr val="FF0000"/>
                </a:solidFill>
              </a:rPr>
            </a:br>
            <a:endParaRPr lang="pt-BR" sz="3100" b="1" dirty="0">
              <a:solidFill>
                <a:srgbClr val="FF0000"/>
              </a:solidFill>
            </a:endParaRPr>
          </a:p>
        </p:txBody>
      </p:sp>
    </p:spTree>
    <p:extLst>
      <p:ext uri="{BB962C8B-B14F-4D97-AF65-F5344CB8AC3E}">
        <p14:creationId xmlns:p14="http://schemas.microsoft.com/office/powerpoint/2010/main" val="30392188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307596" y="451116"/>
            <a:ext cx="11576807" cy="5704099"/>
          </a:xfrm>
        </p:spPr>
        <p:txBody>
          <a:bodyPr>
            <a:normAutofit fontScale="90000"/>
          </a:bodyPr>
          <a:lstStyle/>
          <a:p>
            <a:pPr algn="l"/>
            <a:r>
              <a:rPr lang="pt-BR" sz="3200" b="1" u="sng" dirty="0">
                <a:solidFill>
                  <a:srgbClr val="FF0000"/>
                </a:solidFill>
                <a:latin typeface="+mn-lt"/>
              </a:rPr>
              <a:t>Estigma e Discriminação:</a:t>
            </a:r>
            <a:br>
              <a:rPr lang="pt-BR" sz="3200" b="1" u="sng" dirty="0">
                <a:solidFill>
                  <a:srgbClr val="FF0000"/>
                </a:solidFill>
                <a:latin typeface="+mn-lt"/>
              </a:rPr>
            </a:br>
            <a:br>
              <a:rPr lang="pt-BR" sz="3800" b="1" u="sng" dirty="0">
                <a:solidFill>
                  <a:srgbClr val="FF0000"/>
                </a:solidFill>
                <a:latin typeface="+mn-lt"/>
              </a:rPr>
            </a:br>
            <a:r>
              <a:rPr lang="pt-BR" sz="3000" b="0" i="0" dirty="0">
                <a:solidFill>
                  <a:schemeClr val="tx2">
                    <a:lumMod val="75000"/>
                  </a:schemeClr>
                </a:solidFill>
                <a:effectLst/>
                <a:latin typeface="+mn-lt"/>
              </a:rPr>
              <a:t>- Criar </a:t>
            </a:r>
            <a:r>
              <a:rPr lang="pt-BR" sz="3000" b="0" i="0" dirty="0">
                <a:effectLst/>
                <a:latin typeface="+mn-lt"/>
              </a:rPr>
              <a:t>mecanismos para redução do estigma e discriminação relacionado ao HIV/aids</a:t>
            </a:r>
            <a:br>
              <a:rPr lang="pt-BR" sz="3000" b="0" i="0" dirty="0">
                <a:effectLst/>
                <a:latin typeface="+mn-lt"/>
              </a:rPr>
            </a:br>
            <a:br>
              <a:rPr lang="pt-BR" sz="3000" b="0" i="0" dirty="0">
                <a:effectLst/>
                <a:latin typeface="+mn-lt"/>
              </a:rPr>
            </a:br>
            <a:r>
              <a:rPr lang="pt-BR" sz="3000" b="0" i="0" dirty="0">
                <a:effectLst/>
                <a:latin typeface="+mn-lt"/>
              </a:rPr>
              <a:t>- Apoiar o processo de autonomia das pessoas vivendo com HIV/aids e demais populações mais vulneráveis  </a:t>
            </a:r>
            <a:br>
              <a:rPr lang="pt-BR" sz="3000" b="0" i="0" dirty="0">
                <a:effectLst/>
                <a:latin typeface="+mn-lt"/>
              </a:rPr>
            </a:br>
            <a:br>
              <a:rPr lang="pt-BR" sz="3000" b="0" i="0" dirty="0">
                <a:effectLst/>
                <a:latin typeface="+mn-lt"/>
              </a:rPr>
            </a:br>
            <a:r>
              <a:rPr lang="pt-BR" sz="3000" b="0" i="0" dirty="0">
                <a:effectLst/>
                <a:latin typeface="+mn-lt"/>
              </a:rPr>
              <a:t>- Promover ambientes sadios para o acolhimento das populações mais vulneráveis como as travestis, mulheres e homens trans, profissionais do sexo, pessoas negras e demais pessoas marcadas historicamente por estigmas      </a:t>
            </a:r>
            <a:br>
              <a:rPr lang="pt-BR" sz="3000" b="0" i="0" dirty="0">
                <a:effectLst/>
                <a:latin typeface="+mn-lt"/>
              </a:rPr>
            </a:br>
            <a:br>
              <a:rPr lang="pt-BR" sz="3000" b="0" i="0" dirty="0">
                <a:effectLst/>
                <a:latin typeface="+mn-lt"/>
              </a:rPr>
            </a:br>
            <a:r>
              <a:rPr lang="pt-BR" sz="3000" b="0" i="0" dirty="0">
                <a:effectLst/>
                <a:latin typeface="+mn-lt"/>
              </a:rPr>
              <a:t>- Não ter medo de promover  o conceito de</a:t>
            </a:r>
            <a:r>
              <a:rPr lang="pt-BR" sz="3000" b="1" i="0" u="none" strike="noStrike" dirty="0">
                <a:effectLst/>
                <a:latin typeface="+mn-lt"/>
                <a:hlinkClick r:id="rId2">
                  <a:extLst>
                    <a:ext uri="{A12FA001-AC4F-418D-AE19-62706E023703}">
                      <ahyp:hlinkClr xmlns:ahyp="http://schemas.microsoft.com/office/drawing/2018/hyperlinkcolor" val="tx"/>
                    </a:ext>
                  </a:extLst>
                </a:hlinkClick>
              </a:rPr>
              <a:t> </a:t>
            </a:r>
            <a:r>
              <a:rPr lang="pt-BR" sz="3000" b="1" i="0" u="none" strike="noStrike" dirty="0">
                <a:solidFill>
                  <a:srgbClr val="FF0000"/>
                </a:solidFill>
                <a:effectLst/>
                <a:latin typeface="+mn-lt"/>
                <a:hlinkClick r:id="rId2">
                  <a:extLst>
                    <a:ext uri="{A12FA001-AC4F-418D-AE19-62706E023703}">
                      <ahyp:hlinkClr xmlns:ahyp="http://schemas.microsoft.com/office/drawing/2018/hyperlinkcolor" val="tx"/>
                    </a:ext>
                  </a:extLst>
                </a:hlinkClick>
              </a:rPr>
              <a:t>indetectável = intransmissível</a:t>
            </a:r>
            <a:r>
              <a:rPr lang="pt-BR" sz="3000" b="0" i="0" dirty="0">
                <a:solidFill>
                  <a:srgbClr val="FF0000"/>
                </a:solidFill>
                <a:effectLst/>
                <a:latin typeface="+mn-lt"/>
              </a:rPr>
              <a:t> </a:t>
            </a:r>
            <a:r>
              <a:rPr lang="pt-BR" sz="3000" b="0" i="0" dirty="0">
                <a:effectLst/>
                <a:latin typeface="+mn-lt"/>
              </a:rPr>
              <a:t>(pessoas vivendo com HIV/aids que atingiram a supressão viral não transmitem o HIV)</a:t>
            </a:r>
            <a:br>
              <a:rPr lang="pt-BR" sz="3100" b="0" i="0" dirty="0">
                <a:effectLst/>
                <a:latin typeface="+mn-lt"/>
              </a:rPr>
            </a:br>
            <a:endParaRPr lang="pt-BR" sz="3100" b="1" u="sng" dirty="0">
              <a:latin typeface="+mn-lt"/>
            </a:endParaRPr>
          </a:p>
        </p:txBody>
      </p:sp>
    </p:spTree>
    <p:extLst>
      <p:ext uri="{BB962C8B-B14F-4D97-AF65-F5344CB8AC3E}">
        <p14:creationId xmlns:p14="http://schemas.microsoft.com/office/powerpoint/2010/main" val="894949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394283" y="1275127"/>
            <a:ext cx="11081856" cy="5025003"/>
          </a:xfrm>
        </p:spPr>
        <p:txBody>
          <a:bodyPr>
            <a:normAutofit fontScale="90000"/>
          </a:bodyPr>
          <a:lstStyle/>
          <a:p>
            <a:pPr algn="ct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br>
              <a:rPr lang="pt-BR" sz="3600" b="1" u="sng" dirty="0">
                <a:solidFill>
                  <a:srgbClr val="FF0000"/>
                </a:solidFill>
              </a:rPr>
            </a:br>
            <a:r>
              <a:rPr lang="pt-BR" sz="4400" b="1" u="sng" dirty="0">
                <a:solidFill>
                  <a:srgbClr val="FF0000"/>
                </a:solidFill>
                <a:latin typeface="+mn-lt"/>
              </a:rPr>
              <a:t>Obrigada  </a:t>
            </a:r>
            <a:br>
              <a:rPr lang="pt-BR" sz="4400" b="1" u="sng" dirty="0">
                <a:solidFill>
                  <a:srgbClr val="FF0000"/>
                </a:solidFill>
                <a:latin typeface="+mn-lt"/>
              </a:rPr>
            </a:br>
            <a:br>
              <a:rPr lang="pt-BR" sz="4400" dirty="0">
                <a:latin typeface="+mn-lt"/>
              </a:rPr>
            </a:br>
            <a:r>
              <a:rPr lang="pt-BR" sz="4400" dirty="0">
                <a:solidFill>
                  <a:srgbClr val="0070C0"/>
                </a:solidFill>
                <a:latin typeface="+mn-lt"/>
              </a:rPr>
              <a:t>Maria Clara </a:t>
            </a:r>
            <a:r>
              <a:rPr lang="pt-BR" sz="4400" dirty="0" err="1">
                <a:solidFill>
                  <a:srgbClr val="0070C0"/>
                </a:solidFill>
                <a:latin typeface="+mn-lt"/>
              </a:rPr>
              <a:t>Gianna</a:t>
            </a:r>
            <a:br>
              <a:rPr lang="pt-BR" sz="4400" dirty="0">
                <a:latin typeface="+mn-lt"/>
              </a:rPr>
            </a:br>
            <a:r>
              <a:rPr lang="pt-BR" sz="4400" dirty="0">
                <a:latin typeface="+mn-lt"/>
              </a:rPr>
              <a:t>Diretoria Técnica do CRT/Aids </a:t>
            </a:r>
            <a:br>
              <a:rPr lang="pt-BR" sz="4400" dirty="0">
                <a:latin typeface="+mn-lt"/>
              </a:rPr>
            </a:br>
            <a:r>
              <a:rPr lang="pt-BR" sz="4400" dirty="0">
                <a:latin typeface="+mn-lt"/>
              </a:rPr>
              <a:t>Programa Estadual de IST/Aids de São Paulo </a:t>
            </a:r>
            <a:br>
              <a:rPr lang="pt-BR" sz="4400" dirty="0">
                <a:latin typeface="+mn-lt"/>
              </a:rPr>
            </a:br>
            <a:r>
              <a:rPr lang="pt-BR" sz="4400" dirty="0">
                <a:latin typeface="+mn-lt"/>
              </a:rPr>
              <a:t>e-mail: </a:t>
            </a:r>
            <a:r>
              <a:rPr lang="pt-BR" sz="4400" dirty="0">
                <a:latin typeface="+mn-lt"/>
                <a:hlinkClick r:id="rId2"/>
              </a:rPr>
              <a:t>mariaclara@crt.saude.sp.gov.br</a:t>
            </a:r>
            <a:br>
              <a:rPr lang="pt-BR" sz="4400" dirty="0">
                <a:latin typeface="+mn-lt"/>
              </a:rPr>
            </a:br>
            <a:r>
              <a:rPr lang="pt-BR" sz="4400" dirty="0">
                <a:latin typeface="+mn-lt"/>
              </a:rPr>
              <a:t>www.crt.saude.sp.gov.br</a:t>
            </a:r>
            <a:br>
              <a:rPr lang="pt-BR" sz="4400" i="0" dirty="0">
                <a:effectLst/>
                <a:latin typeface="+mn-lt"/>
              </a:rPr>
            </a:br>
            <a:br>
              <a:rPr lang="pt-BR" sz="4400" i="0" dirty="0">
                <a:effectLst/>
                <a:latin typeface="+mn-lt"/>
              </a:rPr>
            </a:br>
            <a:endParaRPr lang="pt-BR" sz="3300" dirty="0">
              <a:latin typeface="+mn-lt"/>
            </a:endParaRPr>
          </a:p>
        </p:txBody>
      </p:sp>
    </p:spTree>
    <p:extLst>
      <p:ext uri="{BB962C8B-B14F-4D97-AF65-F5344CB8AC3E}">
        <p14:creationId xmlns:p14="http://schemas.microsoft.com/office/powerpoint/2010/main" val="253043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248873" y="367355"/>
            <a:ext cx="11694253" cy="664492"/>
          </a:xfrm>
        </p:spPr>
        <p:txBody>
          <a:bodyPr>
            <a:normAutofit/>
          </a:bodyPr>
          <a:lstStyle/>
          <a:p>
            <a:pPr algn="ctr"/>
            <a:r>
              <a:rPr lang="pt-BR" sz="3600" b="1" u="sng" dirty="0">
                <a:solidFill>
                  <a:srgbClr val="FF0000"/>
                </a:solidFill>
              </a:rPr>
              <a:t>Diretrizes e Metas linkadas com a realidade das IST/Aids  </a:t>
            </a:r>
            <a:endParaRPr lang="pt-BR" sz="3200" b="1" dirty="0"/>
          </a:p>
        </p:txBody>
      </p:sp>
      <p:sp>
        <p:nvSpPr>
          <p:cNvPr id="3" name="Subtítulo 2">
            <a:extLst>
              <a:ext uri="{FF2B5EF4-FFF2-40B4-BE49-F238E27FC236}">
                <a16:creationId xmlns:a16="http://schemas.microsoft.com/office/drawing/2014/main" id="{690F1CE7-34B5-469D-A99C-470B48EB2957}"/>
              </a:ext>
            </a:extLst>
          </p:cNvPr>
          <p:cNvSpPr>
            <a:spLocks noGrp="1"/>
          </p:cNvSpPr>
          <p:nvPr>
            <p:ph type="subTitle" idx="1"/>
          </p:nvPr>
        </p:nvSpPr>
        <p:spPr>
          <a:xfrm>
            <a:off x="248873" y="1275127"/>
            <a:ext cx="11881609" cy="4991449"/>
          </a:xfrm>
        </p:spPr>
        <p:txBody>
          <a:bodyPr>
            <a:noAutofit/>
          </a:bodyPr>
          <a:lstStyle/>
          <a:p>
            <a:pPr marL="457200" indent="-457200" algn="l">
              <a:buFont typeface="Wingdings" panose="05000000000000000000" pitchFamily="2" charset="2"/>
              <a:buChar char="ü"/>
            </a:pPr>
            <a:r>
              <a:rPr lang="pt-BR" sz="2700" b="1" cap="none" dirty="0">
                <a:solidFill>
                  <a:schemeClr val="tx1"/>
                </a:solidFill>
              </a:rPr>
              <a:t>Objetivos do Milênio – Obj.06 “Combater o HIV/Aids, a Malária e outras doenças</a:t>
            </a:r>
          </a:p>
          <a:p>
            <a:pPr marL="457200" indent="-457200" algn="l">
              <a:buFont typeface="Wingdings" panose="05000000000000000000" pitchFamily="2" charset="2"/>
              <a:buChar char="ü"/>
            </a:pPr>
            <a:r>
              <a:rPr lang="pt-BR" sz="2700" b="1" cap="none" dirty="0">
                <a:solidFill>
                  <a:schemeClr val="tx1"/>
                </a:solidFill>
              </a:rPr>
              <a:t>Objetivos do Acordo de Paris (Metas 95 - 95 – 95)</a:t>
            </a:r>
          </a:p>
          <a:p>
            <a:pPr marL="457200" indent="-457200" algn="l">
              <a:buFont typeface="Wingdings" panose="05000000000000000000" pitchFamily="2" charset="2"/>
              <a:buChar char="ü"/>
            </a:pPr>
            <a:r>
              <a:rPr lang="pt-BR" sz="2700" b="1" cap="none" dirty="0">
                <a:solidFill>
                  <a:schemeClr val="tx1"/>
                </a:solidFill>
              </a:rPr>
              <a:t>Plano Nacional de Saúde (2020-2023)</a:t>
            </a:r>
          </a:p>
          <a:p>
            <a:pPr marL="457200" indent="-457200" algn="l">
              <a:buFont typeface="Wingdings" panose="05000000000000000000" pitchFamily="2" charset="2"/>
              <a:buChar char="ü"/>
            </a:pPr>
            <a:r>
              <a:rPr lang="pt-BR" sz="2700" b="1" cap="none" dirty="0">
                <a:solidFill>
                  <a:schemeClr val="tx1"/>
                </a:solidFill>
              </a:rPr>
              <a:t>Prioridades e metas do DCCI/SVS/MS (2020-2023)</a:t>
            </a:r>
          </a:p>
          <a:p>
            <a:pPr marL="457200" indent="-457200" algn="l">
              <a:buFont typeface="Wingdings" panose="05000000000000000000" pitchFamily="2" charset="2"/>
              <a:buChar char="ü"/>
            </a:pPr>
            <a:r>
              <a:rPr lang="pt-BR" sz="2700" b="1" cap="none" dirty="0">
                <a:solidFill>
                  <a:schemeClr val="tx1"/>
                </a:solidFill>
              </a:rPr>
              <a:t>Plano Estadual de Saúde (2020-2023)</a:t>
            </a:r>
          </a:p>
          <a:p>
            <a:pPr marL="457200" indent="-457200" algn="l">
              <a:buFont typeface="Wingdings" panose="05000000000000000000" pitchFamily="2" charset="2"/>
              <a:buChar char="ü"/>
            </a:pPr>
            <a:r>
              <a:rPr lang="pt-BR" sz="2700" b="1" cap="none" dirty="0">
                <a:solidFill>
                  <a:schemeClr val="tx1"/>
                </a:solidFill>
              </a:rPr>
              <a:t>Programação Anual de Saúde do Plano Estadual de Saúde - (2021/2022)</a:t>
            </a:r>
          </a:p>
          <a:p>
            <a:pPr marL="457200" indent="-457200" algn="l">
              <a:buFont typeface="Wingdings" panose="05000000000000000000" pitchFamily="2" charset="2"/>
              <a:buChar char="ü"/>
            </a:pPr>
            <a:r>
              <a:rPr lang="pt-BR" sz="2700" b="1" cap="none" dirty="0">
                <a:solidFill>
                  <a:schemeClr val="tx1"/>
                </a:solidFill>
              </a:rPr>
              <a:t>Indicadores para qualificação do SUS (Programa de qualificação das ações de vigilância em saúde - PQA-VS entre outros)</a:t>
            </a:r>
            <a:r>
              <a:rPr lang="pt-BR" sz="2700" b="1" dirty="0"/>
              <a:t>. </a:t>
            </a:r>
            <a:endParaRPr lang="pt-BR" sz="2700" b="1" dirty="0">
              <a:solidFill>
                <a:schemeClr val="tx1"/>
              </a:solidFill>
            </a:endParaRPr>
          </a:p>
        </p:txBody>
      </p:sp>
    </p:spTree>
    <p:extLst>
      <p:ext uri="{BB962C8B-B14F-4D97-AF65-F5344CB8AC3E}">
        <p14:creationId xmlns:p14="http://schemas.microsoft.com/office/powerpoint/2010/main" val="2743962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397078" y="233130"/>
            <a:ext cx="11694253" cy="1092330"/>
          </a:xfrm>
        </p:spPr>
        <p:txBody>
          <a:bodyPr>
            <a:normAutofit/>
          </a:bodyPr>
          <a:lstStyle/>
          <a:p>
            <a:pPr algn="l"/>
            <a:r>
              <a:rPr lang="pt-BR" sz="3600" b="1" u="sng" dirty="0">
                <a:solidFill>
                  <a:srgbClr val="FF0000"/>
                </a:solidFill>
              </a:rPr>
              <a:t>Prioridade:  </a:t>
            </a:r>
            <a:r>
              <a:rPr lang="pt-BR" sz="3600" b="1" dirty="0"/>
              <a:t>Consolidação da Rede de Cuidados em IST/AIDS e Hepatites Virais (RC</a:t>
            </a:r>
            <a:r>
              <a:rPr lang="pt-BR" sz="3200" b="1" dirty="0"/>
              <a:t>)</a:t>
            </a:r>
          </a:p>
        </p:txBody>
      </p:sp>
      <p:sp>
        <p:nvSpPr>
          <p:cNvPr id="3" name="Subtítulo 2">
            <a:extLst>
              <a:ext uri="{FF2B5EF4-FFF2-40B4-BE49-F238E27FC236}">
                <a16:creationId xmlns:a16="http://schemas.microsoft.com/office/drawing/2014/main" id="{690F1CE7-34B5-469D-A99C-470B48EB2957}"/>
              </a:ext>
            </a:extLst>
          </p:cNvPr>
          <p:cNvSpPr>
            <a:spLocks noGrp="1"/>
          </p:cNvSpPr>
          <p:nvPr>
            <p:ph type="subTitle" idx="1"/>
          </p:nvPr>
        </p:nvSpPr>
        <p:spPr>
          <a:xfrm>
            <a:off x="397078" y="1569468"/>
            <a:ext cx="11794922" cy="4831332"/>
          </a:xfrm>
        </p:spPr>
        <p:txBody>
          <a:bodyPr>
            <a:noAutofit/>
          </a:bodyPr>
          <a:lstStyle/>
          <a:p>
            <a:pPr algn="l"/>
            <a:r>
              <a:rPr lang="pt-BR" sz="3000" b="1" u="sng" dirty="0">
                <a:solidFill>
                  <a:srgbClr val="FF0000"/>
                </a:solidFill>
              </a:rPr>
              <a:t>Desafios: </a:t>
            </a:r>
          </a:p>
          <a:p>
            <a:pPr marL="342900" indent="-342900" algn="l">
              <a:buFont typeface="Wingdings" panose="05000000000000000000" pitchFamily="2" charset="2"/>
              <a:buChar char="ü"/>
            </a:pPr>
            <a:r>
              <a:rPr lang="pt-BR" sz="3000" dirty="0"/>
              <a:t> </a:t>
            </a:r>
            <a:r>
              <a:rPr lang="pt-BR" sz="3000" b="1" cap="none" dirty="0">
                <a:solidFill>
                  <a:schemeClr val="tx1"/>
                </a:solidFill>
              </a:rPr>
              <a:t>Prevenção as IST/HIV/aids </a:t>
            </a:r>
          </a:p>
          <a:p>
            <a:pPr marL="342900" indent="-342900" algn="l">
              <a:buFont typeface="Wingdings" panose="05000000000000000000" pitchFamily="2" charset="2"/>
              <a:buChar char="ü"/>
            </a:pPr>
            <a:r>
              <a:rPr lang="pt-BR" sz="3000" b="1" cap="none" dirty="0">
                <a:solidFill>
                  <a:schemeClr val="tx1"/>
                </a:solidFill>
              </a:rPr>
              <a:t> Diagnóstico de HIV e sífilis </a:t>
            </a:r>
          </a:p>
          <a:p>
            <a:pPr marL="342900" indent="-342900" algn="l">
              <a:buFont typeface="Wingdings" panose="05000000000000000000" pitchFamily="2" charset="2"/>
              <a:buChar char="ü"/>
            </a:pPr>
            <a:r>
              <a:rPr lang="pt-BR" sz="3000" b="1" cap="none" dirty="0">
                <a:solidFill>
                  <a:schemeClr val="tx1"/>
                </a:solidFill>
              </a:rPr>
              <a:t> Atenção às pessoas vivendo com HIV/aids (PVHA) </a:t>
            </a:r>
          </a:p>
          <a:p>
            <a:pPr marL="342900" indent="-342900" algn="l">
              <a:buFont typeface="Wingdings" panose="05000000000000000000" pitchFamily="2" charset="2"/>
              <a:buChar char="ü"/>
            </a:pPr>
            <a:r>
              <a:rPr lang="pt-BR" sz="3000" b="1" cap="none" dirty="0">
                <a:solidFill>
                  <a:schemeClr val="tx1"/>
                </a:solidFill>
              </a:rPr>
              <a:t> Organização dos serviços </a:t>
            </a:r>
          </a:p>
          <a:p>
            <a:pPr marL="342900" indent="-342900" algn="l">
              <a:buFont typeface="Wingdings" panose="05000000000000000000" pitchFamily="2" charset="2"/>
              <a:buChar char="ü"/>
            </a:pPr>
            <a:r>
              <a:rPr lang="pt-BR" sz="3000" b="1" cap="none" dirty="0">
                <a:solidFill>
                  <a:schemeClr val="tx1"/>
                </a:solidFill>
              </a:rPr>
              <a:t> IST com ênfase em sífilis</a:t>
            </a:r>
          </a:p>
          <a:p>
            <a:pPr marL="342900" indent="-342900" algn="l">
              <a:buFont typeface="Wingdings" panose="05000000000000000000" pitchFamily="2" charset="2"/>
              <a:buChar char="ü"/>
            </a:pPr>
            <a:r>
              <a:rPr lang="pt-BR" sz="3000" b="1" cap="none" dirty="0">
                <a:solidFill>
                  <a:schemeClr val="tx1"/>
                </a:solidFill>
              </a:rPr>
              <a:t> Qualificação da gestão</a:t>
            </a:r>
          </a:p>
          <a:p>
            <a:pPr marL="342900" indent="-342900" algn="l">
              <a:buFont typeface="Wingdings" panose="05000000000000000000" pitchFamily="2" charset="2"/>
              <a:buChar char="ü"/>
            </a:pPr>
            <a:r>
              <a:rPr lang="pt-BR" sz="3000" b="1" cap="none" dirty="0">
                <a:solidFill>
                  <a:schemeClr val="tx1"/>
                </a:solidFill>
              </a:rPr>
              <a:t> Redução da discriminação</a:t>
            </a:r>
            <a:endParaRPr lang="pt-BR" sz="3000" b="1" dirty="0">
              <a:solidFill>
                <a:schemeClr val="tx1"/>
              </a:solidFill>
            </a:endParaRPr>
          </a:p>
        </p:txBody>
      </p:sp>
    </p:spTree>
    <p:extLst>
      <p:ext uri="{BB962C8B-B14F-4D97-AF65-F5344CB8AC3E}">
        <p14:creationId xmlns:p14="http://schemas.microsoft.com/office/powerpoint/2010/main" val="203420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408263" y="704674"/>
            <a:ext cx="11492919" cy="5043879"/>
          </a:xfrm>
        </p:spPr>
        <p:txBody>
          <a:bodyPr>
            <a:noAutofit/>
          </a:bodyPr>
          <a:lstStyle/>
          <a:p>
            <a:pPr algn="l"/>
            <a:r>
              <a:rPr lang="pt-BR" sz="3400" b="1" u="sng" dirty="0">
                <a:solidFill>
                  <a:srgbClr val="FF0000"/>
                </a:solidFill>
              </a:rPr>
              <a:t>Promoção e Prevenção (Contínuo do Cuidado) </a:t>
            </a:r>
            <a:br>
              <a:rPr lang="pt-BR" sz="3400" b="1" u="sng" dirty="0">
                <a:solidFill>
                  <a:srgbClr val="FF0000"/>
                </a:solidFill>
              </a:rPr>
            </a:br>
            <a:br>
              <a:rPr lang="pt-BR" sz="1800" b="1" u="sng" dirty="0">
                <a:solidFill>
                  <a:srgbClr val="FF0000"/>
                </a:solidFill>
              </a:rPr>
            </a:br>
            <a:br>
              <a:rPr lang="pt-BR" sz="1800" dirty="0"/>
            </a:br>
            <a:r>
              <a:rPr lang="pt-BR" sz="2400" b="1" dirty="0"/>
              <a:t>1.1 Até dezembro de 2022, ampliar em 1% o percentual de </a:t>
            </a:r>
            <a:r>
              <a:rPr lang="pt-BR" sz="2600" b="1" u="sng" dirty="0">
                <a:solidFill>
                  <a:srgbClr val="FF0000"/>
                </a:solidFill>
              </a:rPr>
              <a:t>gestantes diagnosticadas com HIV </a:t>
            </a:r>
            <a:r>
              <a:rPr lang="pt-BR" sz="2400" b="1" dirty="0"/>
              <a:t>e em uso de terapia antirretroviral </a:t>
            </a:r>
            <a:r>
              <a:rPr lang="pt-BR" sz="2400" b="1" u="sng" dirty="0">
                <a:solidFill>
                  <a:srgbClr val="FF0000"/>
                </a:solidFill>
              </a:rPr>
              <a:t>(TARV) </a:t>
            </a:r>
            <a:r>
              <a:rPr lang="pt-BR" sz="2400" b="1" dirty="0"/>
              <a:t>no pré-natal. (Linha de base: A cobertura de tratamento foi de 95,5%, em 2018, dados: SINAN – VE-PE-IST/</a:t>
            </a:r>
            <a:r>
              <a:rPr lang="pt-BR" sz="2400" b="1" dirty="0" err="1"/>
              <a:t>AidsSP</a:t>
            </a:r>
            <a:r>
              <a:rPr lang="pt-BR" sz="2400" b="1" dirty="0"/>
              <a:t>) </a:t>
            </a:r>
            <a:br>
              <a:rPr lang="pt-BR" sz="2400" b="1" dirty="0"/>
            </a:br>
            <a:br>
              <a:rPr lang="pt-BR" sz="2400" b="1" dirty="0"/>
            </a:br>
            <a:r>
              <a:rPr lang="pt-BR" sz="2400" b="1" dirty="0"/>
              <a:t>1.2 Até dezembro de 2022, ampliar para 45% o número de municípios, qualificados na Política de Incentivo, com</a:t>
            </a:r>
            <a:r>
              <a:rPr lang="pt-BR" sz="2400" b="1" dirty="0">
                <a:solidFill>
                  <a:srgbClr val="FF0000"/>
                </a:solidFill>
              </a:rPr>
              <a:t> </a:t>
            </a:r>
            <a:r>
              <a:rPr lang="pt-BR" sz="2600" b="1" u="sng" dirty="0" err="1">
                <a:solidFill>
                  <a:srgbClr val="FF0000"/>
                </a:solidFill>
              </a:rPr>
              <a:t>PrEP</a:t>
            </a:r>
            <a:r>
              <a:rPr lang="pt-BR" sz="2600" b="1" u="sng" dirty="0">
                <a:solidFill>
                  <a:srgbClr val="FF0000"/>
                </a:solidFill>
              </a:rPr>
              <a:t> implantada</a:t>
            </a:r>
            <a:r>
              <a:rPr lang="pt-BR" sz="2400" b="1" u="sng" dirty="0"/>
              <a:t> </a:t>
            </a:r>
            <a:r>
              <a:rPr lang="pt-BR" sz="2400" b="1" dirty="0"/>
              <a:t>(Linha de base 30% dos 145 municípios qualificados na Política de Incentivo 2020)</a:t>
            </a:r>
            <a:br>
              <a:rPr lang="pt-BR" sz="2400" b="1" dirty="0"/>
            </a:br>
            <a:br>
              <a:rPr lang="pt-BR" sz="2400" b="1" dirty="0"/>
            </a:br>
            <a:r>
              <a:rPr lang="pt-BR" sz="2400" b="1" dirty="0"/>
              <a:t> 1.3 Até dezembro de 2022, todos os 145 municípios qualificados na Política de Incentivo tenham implantado, pelo menos, mais uma </a:t>
            </a:r>
            <a:r>
              <a:rPr lang="pt-BR" sz="2600" b="1" u="sng" dirty="0">
                <a:solidFill>
                  <a:srgbClr val="FF0000"/>
                </a:solidFill>
              </a:rPr>
              <a:t>nova tecnologia de prevenção combinada priorizando as populações mais vulneráveis</a:t>
            </a:r>
            <a:r>
              <a:rPr lang="pt-BR" sz="2400" b="1" dirty="0"/>
              <a:t> (Linha de base </a:t>
            </a:r>
            <a:r>
              <a:rPr lang="pt-BR" sz="2400" b="1" dirty="0" err="1"/>
              <a:t>ago</a:t>
            </a:r>
            <a:r>
              <a:rPr lang="pt-BR" sz="2400" b="1" dirty="0"/>
              <a:t> 2020= 52 municípios - cadastro com dispensa no SICLOM = 36 % dos 145 municípios qualificados para a Política de Incentivo)</a:t>
            </a:r>
          </a:p>
        </p:txBody>
      </p:sp>
    </p:spTree>
    <p:extLst>
      <p:ext uri="{BB962C8B-B14F-4D97-AF65-F5344CB8AC3E}">
        <p14:creationId xmlns:p14="http://schemas.microsoft.com/office/powerpoint/2010/main" val="3180532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429236" y="377505"/>
            <a:ext cx="10930855" cy="5830348"/>
          </a:xfrm>
        </p:spPr>
        <p:txBody>
          <a:bodyPr>
            <a:noAutofit/>
          </a:bodyPr>
          <a:lstStyle/>
          <a:p>
            <a:pPr algn="l"/>
            <a:r>
              <a:rPr lang="pt-BR" sz="3400" b="1" u="sng" dirty="0">
                <a:solidFill>
                  <a:srgbClr val="FF0000"/>
                </a:solidFill>
              </a:rPr>
              <a:t>Diagnóstico e Vinculação</a:t>
            </a:r>
            <a:br>
              <a:rPr lang="pt-BR" sz="3400" b="1" u="sng" dirty="0">
                <a:solidFill>
                  <a:srgbClr val="FF0000"/>
                </a:solidFill>
              </a:rPr>
            </a:br>
            <a:br>
              <a:rPr lang="pt-BR" sz="3400" b="1" u="sng" dirty="0">
                <a:solidFill>
                  <a:srgbClr val="FF0000"/>
                </a:solidFill>
              </a:rPr>
            </a:br>
            <a:r>
              <a:rPr lang="pt-BR" sz="3400" dirty="0"/>
              <a:t> </a:t>
            </a:r>
            <a:r>
              <a:rPr lang="pt-BR" sz="3400" dirty="0">
                <a:solidFill>
                  <a:schemeClr val="tx1"/>
                </a:solidFill>
              </a:rPr>
              <a:t>2.1 Até dezembro de 2022, retomar a média mensal de distribuição de </a:t>
            </a:r>
            <a:r>
              <a:rPr lang="pt-BR" sz="3400" b="1" u="sng" dirty="0">
                <a:solidFill>
                  <a:schemeClr val="tx1"/>
                </a:solidFill>
              </a:rPr>
              <a:t>testes rápidos de HIV e sífilis </a:t>
            </a:r>
            <a:r>
              <a:rPr lang="pt-BR" sz="3400" dirty="0">
                <a:solidFill>
                  <a:schemeClr val="tx1"/>
                </a:solidFill>
              </a:rPr>
              <a:t>do ano de 2019. (Linha de base Média mensal 117.033, 2019) </a:t>
            </a:r>
            <a:br>
              <a:rPr lang="pt-BR" sz="3400" dirty="0">
                <a:solidFill>
                  <a:schemeClr val="tx1"/>
                </a:solidFill>
              </a:rPr>
            </a:br>
            <a:br>
              <a:rPr lang="pt-BR" sz="3400" dirty="0">
                <a:solidFill>
                  <a:schemeClr val="tx1"/>
                </a:solidFill>
              </a:rPr>
            </a:br>
            <a:br>
              <a:rPr lang="pt-BR" sz="3400" dirty="0">
                <a:solidFill>
                  <a:schemeClr val="tx1"/>
                </a:solidFill>
              </a:rPr>
            </a:br>
            <a:r>
              <a:rPr lang="pt-BR" sz="3400" dirty="0">
                <a:solidFill>
                  <a:schemeClr val="tx1"/>
                </a:solidFill>
              </a:rPr>
              <a:t>2.2 Até dezembro de 2022, 96% dos municípios prioritários devem ter realizado ações de </a:t>
            </a:r>
            <a:r>
              <a:rPr lang="pt-BR" sz="3400" b="1" u="sng" dirty="0">
                <a:solidFill>
                  <a:schemeClr val="tx1"/>
                </a:solidFill>
              </a:rPr>
              <a:t>monitoramento dos casos diagnosticados com HIV</a:t>
            </a:r>
            <a:r>
              <a:rPr lang="pt-BR" sz="3400" dirty="0">
                <a:solidFill>
                  <a:schemeClr val="tx1"/>
                </a:solidFill>
              </a:rPr>
              <a:t>. (Fonte: Levantamento realizado junto aos 145 municípios prioritários em 2021) </a:t>
            </a:r>
            <a:br>
              <a:rPr lang="pt-BR" sz="3400" dirty="0">
                <a:solidFill>
                  <a:schemeClr val="tx1"/>
                </a:solidFill>
              </a:rPr>
            </a:br>
            <a:endParaRPr lang="pt-BR" sz="3400" dirty="0">
              <a:solidFill>
                <a:schemeClr val="tx1"/>
              </a:solidFill>
            </a:endParaRPr>
          </a:p>
        </p:txBody>
      </p:sp>
    </p:spTree>
    <p:extLst>
      <p:ext uri="{BB962C8B-B14F-4D97-AF65-F5344CB8AC3E}">
        <p14:creationId xmlns:p14="http://schemas.microsoft.com/office/powerpoint/2010/main" val="3995488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378903" y="813732"/>
            <a:ext cx="11618752" cy="5230536"/>
          </a:xfrm>
        </p:spPr>
        <p:txBody>
          <a:bodyPr>
            <a:noAutofit/>
          </a:bodyPr>
          <a:lstStyle/>
          <a:p>
            <a:r>
              <a:rPr lang="pt-BR" sz="3200" b="1" u="sng" dirty="0">
                <a:solidFill>
                  <a:srgbClr val="FF0000"/>
                </a:solidFill>
              </a:rPr>
              <a:t>Tratamento, Retenção e Adesão (HIV/aids)</a:t>
            </a:r>
            <a:br>
              <a:rPr lang="pt-BR" sz="3000" b="1" dirty="0">
                <a:solidFill>
                  <a:srgbClr val="0070C0"/>
                </a:solidFill>
              </a:rPr>
            </a:br>
            <a:br>
              <a:rPr lang="pt-BR" sz="3000" dirty="0"/>
            </a:br>
            <a:r>
              <a:rPr lang="pt-BR" sz="3000" b="1" dirty="0"/>
              <a:t>3.1 Até dezembro de 2022, diminuir o percentual de pessoas em </a:t>
            </a:r>
            <a:r>
              <a:rPr lang="pt-BR" sz="3000" b="1" u="sng" dirty="0">
                <a:solidFill>
                  <a:srgbClr val="FF0000"/>
                </a:solidFill>
              </a:rPr>
              <a:t>gap de tratamento </a:t>
            </a:r>
            <a:r>
              <a:rPr lang="pt-BR" sz="3000" b="1" dirty="0"/>
              <a:t>para 5% das PVHA diagnosticadas. (Linha de base: 6,68% % em 2019 - Fonte: SIMC e SICLOM)</a:t>
            </a:r>
            <a:br>
              <a:rPr lang="pt-BR" sz="3000" b="1" dirty="0"/>
            </a:br>
            <a:r>
              <a:rPr lang="pt-BR" sz="3000" b="1" dirty="0"/>
              <a:t> </a:t>
            </a:r>
            <a:br>
              <a:rPr lang="pt-BR" sz="3000" b="1" dirty="0"/>
            </a:br>
            <a:r>
              <a:rPr lang="pt-BR" sz="3000" b="1" dirty="0"/>
              <a:t>3.2 Até dezembro de 2022, diminuir em </a:t>
            </a:r>
            <a:r>
              <a:rPr lang="pt-BR" sz="3000" b="1" u="sng" dirty="0">
                <a:solidFill>
                  <a:srgbClr val="FF0000"/>
                </a:solidFill>
              </a:rPr>
              <a:t>10% a taxa de abandono de tratamento antirretroviral</a:t>
            </a:r>
            <a:r>
              <a:rPr lang="pt-BR" sz="3000" b="1" dirty="0"/>
              <a:t>. (Linha de base 12,77 em 2019 - Fonte SICLOM)</a:t>
            </a:r>
            <a:br>
              <a:rPr lang="pt-BR" sz="3000" b="1" dirty="0"/>
            </a:br>
            <a:br>
              <a:rPr lang="pt-BR" sz="3000" b="1" dirty="0"/>
            </a:br>
            <a:r>
              <a:rPr lang="pt-BR" sz="3000" b="1" dirty="0"/>
              <a:t>3.3 Até dezembro de 2022, manter em pelo menos </a:t>
            </a:r>
            <a:r>
              <a:rPr lang="pt-BR" sz="3000" b="1" u="sng" dirty="0">
                <a:solidFill>
                  <a:srgbClr val="FF0000"/>
                </a:solidFill>
              </a:rPr>
              <a:t>90% a taxa de supressão viral das PVHA </a:t>
            </a:r>
            <a:r>
              <a:rPr lang="pt-BR" sz="3000" b="1" dirty="0"/>
              <a:t>em uso de terapia antirretroviral. (Fonte: SIMC e SICLOM)</a:t>
            </a:r>
            <a:br>
              <a:rPr lang="pt-BR" sz="3000" b="1" dirty="0"/>
            </a:br>
            <a:br>
              <a:rPr lang="pt-BR" sz="3000" dirty="0"/>
            </a:br>
            <a:endParaRPr lang="pt-BR" sz="3000" dirty="0"/>
          </a:p>
        </p:txBody>
      </p:sp>
    </p:spTree>
    <p:extLst>
      <p:ext uri="{BB962C8B-B14F-4D97-AF65-F5344CB8AC3E}">
        <p14:creationId xmlns:p14="http://schemas.microsoft.com/office/powerpoint/2010/main" val="3603632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378903" y="1124124"/>
            <a:ext cx="11618752" cy="4731391"/>
          </a:xfrm>
        </p:spPr>
        <p:txBody>
          <a:bodyPr>
            <a:noAutofit/>
          </a:bodyPr>
          <a:lstStyle/>
          <a:p>
            <a:pPr algn="l"/>
            <a:r>
              <a:rPr lang="pt-BR" sz="3600" b="1" u="sng" dirty="0">
                <a:solidFill>
                  <a:srgbClr val="FF0000"/>
                </a:solidFill>
              </a:rPr>
              <a:t>Tratamento, Retenção e Adesão </a:t>
            </a:r>
            <a:r>
              <a:rPr lang="pt-BR" sz="3600" b="1" u="sng" dirty="0">
                <a:solidFill>
                  <a:schemeClr val="tx2">
                    <a:lumMod val="75000"/>
                  </a:schemeClr>
                </a:solidFill>
              </a:rPr>
              <a:t>(Tuberculose e HIV) </a:t>
            </a:r>
            <a:br>
              <a:rPr lang="pt-BR" sz="2800" b="1" dirty="0">
                <a:solidFill>
                  <a:srgbClr val="92D050"/>
                </a:solidFill>
              </a:rPr>
            </a:br>
            <a:br>
              <a:rPr lang="pt-BR" sz="2800" dirty="0"/>
            </a:br>
            <a:r>
              <a:rPr lang="pt-BR" sz="2600" b="1" dirty="0"/>
              <a:t>3.6 Até dezembro de 2022, aumentar para </a:t>
            </a:r>
            <a:r>
              <a:rPr lang="pt-BR" sz="2600" b="1" u="sng" dirty="0">
                <a:solidFill>
                  <a:srgbClr val="FF0000"/>
                </a:solidFill>
              </a:rPr>
              <a:t>93% o número de serviços especializados HIV/Aids (SAE) que realizam o diagnóstico e tratamento da ILTB </a:t>
            </a:r>
            <a:r>
              <a:rPr lang="pt-BR" sz="2600" b="1" dirty="0"/>
              <a:t>em PVHA no ESP. (Linha de base: Levantamento do impacto da COVID 19 nos Serviços Especializados jul2020 - número de serviços que realizam tratamento de ILTB= 174 (91%). Fonte a ser verificada em 2021: Site -TB-SVSMS) </a:t>
            </a:r>
            <a:br>
              <a:rPr lang="pt-BR" sz="2600" b="1" dirty="0"/>
            </a:br>
            <a:br>
              <a:rPr lang="pt-BR" sz="2600" b="1" dirty="0"/>
            </a:br>
            <a:r>
              <a:rPr lang="pt-BR" sz="2600" b="1" dirty="0"/>
              <a:t>3.7 Até dezembro de 2022, aumentar em </a:t>
            </a:r>
            <a:r>
              <a:rPr lang="pt-BR" sz="2600" b="1" u="sng" dirty="0">
                <a:solidFill>
                  <a:srgbClr val="FF0000"/>
                </a:solidFill>
              </a:rPr>
              <a:t>20% o diagnóstico e tratamento da Infecção Latente da TB em PVHA</a:t>
            </a:r>
            <a:r>
              <a:rPr lang="pt-BR" sz="2600" b="1" dirty="0"/>
              <a:t>. (Linha de base: 1576 pessoas HIV+ iniciaram tratamento Infecção latente da TB em 2019 -Fonte de informação: banco nacional de notificação de ILTB)</a:t>
            </a:r>
            <a:br>
              <a:rPr lang="pt-BR" sz="2600" b="1" dirty="0"/>
            </a:br>
            <a:endParaRPr lang="pt-BR" sz="2600" b="1" dirty="0"/>
          </a:p>
        </p:txBody>
      </p:sp>
    </p:spTree>
    <p:extLst>
      <p:ext uri="{BB962C8B-B14F-4D97-AF65-F5344CB8AC3E}">
        <p14:creationId xmlns:p14="http://schemas.microsoft.com/office/powerpoint/2010/main" val="3742042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444617" y="780176"/>
            <a:ext cx="11618752" cy="4848837"/>
          </a:xfrm>
        </p:spPr>
        <p:txBody>
          <a:bodyPr>
            <a:noAutofit/>
          </a:bodyPr>
          <a:lstStyle/>
          <a:p>
            <a:pPr algn="l"/>
            <a:r>
              <a:rPr lang="pt-BR" sz="3000" b="1" u="sng" dirty="0">
                <a:solidFill>
                  <a:srgbClr val="FF0000"/>
                </a:solidFill>
              </a:rPr>
              <a:t>Tratamento, Retenção e Adesão e Cura (Sífilis em Gestante e Sífilis Congênita)</a:t>
            </a:r>
            <a:br>
              <a:rPr lang="pt-BR" sz="3000" b="1" dirty="0">
                <a:solidFill>
                  <a:srgbClr val="FF0000"/>
                </a:solidFill>
              </a:rPr>
            </a:br>
            <a:br>
              <a:rPr lang="pt-BR" sz="3200" dirty="0"/>
            </a:br>
            <a:r>
              <a:rPr lang="pt-BR" sz="2800" dirty="0"/>
              <a:t>3.4 Até dezembro de 2022, manter o percentual de </a:t>
            </a:r>
            <a:r>
              <a:rPr lang="pt-BR" sz="2800" b="1" u="sng" dirty="0">
                <a:solidFill>
                  <a:srgbClr val="FF0000"/>
                </a:solidFill>
              </a:rPr>
              <a:t>95% de gestantes diagnosticadas com sífilis no pré-natal tratadas com penicilina.</a:t>
            </a:r>
            <a:r>
              <a:rPr lang="pt-BR" sz="2800" dirty="0"/>
              <a:t> (Linha de Base: A cobertura com penicilina, com pelo menos com uma dose foi de 95%, 2018 – dados SINAN-VE-PEIST/AIDS-SP)</a:t>
            </a:r>
            <a:br>
              <a:rPr lang="pt-BR" sz="2800" dirty="0"/>
            </a:br>
            <a:br>
              <a:rPr lang="pt-BR" sz="2800" dirty="0"/>
            </a:br>
            <a:r>
              <a:rPr lang="pt-BR" sz="2800" dirty="0"/>
              <a:t>3.5 Até dezembro de 2022, manter em </a:t>
            </a:r>
            <a:r>
              <a:rPr lang="pt-BR" sz="2800" b="1" u="sng" dirty="0">
                <a:solidFill>
                  <a:srgbClr val="FF0000"/>
                </a:solidFill>
              </a:rPr>
              <a:t>95% o percentual de crianças com sífilis congênita tratada</a:t>
            </a:r>
            <a:r>
              <a:rPr lang="pt-BR" sz="2800" dirty="0"/>
              <a:t>. (Linha de base: A cobertura de tratamento foi de 95,2%, em 2018 – dados SINAN-VE-PE-IST/AIDS-SP) </a:t>
            </a:r>
            <a:br>
              <a:rPr lang="pt-BR" sz="3200" dirty="0"/>
            </a:br>
            <a:br>
              <a:rPr lang="pt-BR" sz="3200" dirty="0"/>
            </a:br>
            <a:endParaRPr lang="pt-BR" sz="3200" dirty="0"/>
          </a:p>
        </p:txBody>
      </p:sp>
    </p:spTree>
    <p:extLst>
      <p:ext uri="{BB962C8B-B14F-4D97-AF65-F5344CB8AC3E}">
        <p14:creationId xmlns:p14="http://schemas.microsoft.com/office/powerpoint/2010/main" val="2147798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B54EC8-0181-4172-8BCA-81D036FB46FF}"/>
              </a:ext>
            </a:extLst>
          </p:cNvPr>
          <p:cNvSpPr>
            <a:spLocks noGrp="1"/>
          </p:cNvSpPr>
          <p:nvPr>
            <p:ph type="ctrTitle"/>
          </p:nvPr>
        </p:nvSpPr>
        <p:spPr>
          <a:xfrm>
            <a:off x="555072" y="645952"/>
            <a:ext cx="11081856" cy="4999423"/>
          </a:xfrm>
        </p:spPr>
        <p:txBody>
          <a:bodyPr>
            <a:noAutofit/>
          </a:bodyPr>
          <a:lstStyle/>
          <a:p>
            <a:pPr algn="l"/>
            <a:r>
              <a:rPr lang="pt-BR" sz="3600" b="1" u="sng" dirty="0">
                <a:solidFill>
                  <a:srgbClr val="FF0000"/>
                </a:solidFill>
              </a:rPr>
              <a:t>Gestão:</a:t>
            </a:r>
            <a:br>
              <a:rPr lang="pt-BR" sz="2400" dirty="0"/>
            </a:br>
            <a:r>
              <a:rPr lang="pt-BR" sz="2400" dirty="0"/>
              <a:t> </a:t>
            </a:r>
            <a:br>
              <a:rPr lang="pt-BR" sz="2400" dirty="0"/>
            </a:br>
            <a:r>
              <a:rPr lang="pt-BR" sz="2400" b="1" dirty="0"/>
              <a:t>4.1 Até dezembro de 2022, ter realizado a oficina de monitoramento em 100% das regiões que já elaboraram o </a:t>
            </a:r>
            <a:r>
              <a:rPr lang="pt-BR" sz="2400" b="1" u="sng" dirty="0">
                <a:solidFill>
                  <a:srgbClr val="FF0000"/>
                </a:solidFill>
              </a:rPr>
              <a:t>Plano de ação para a qualificação da Rede de Cuidados em IST/Aids e Hepatites Virais. </a:t>
            </a:r>
            <a:r>
              <a:rPr lang="pt-BR" sz="2400" b="1" dirty="0"/>
              <a:t>(Linha de base: Número de regiões que já realizaram Plano de Ação: 12 regiões)</a:t>
            </a:r>
            <a:br>
              <a:rPr lang="pt-BR" sz="2400" b="1" dirty="0"/>
            </a:br>
            <a:r>
              <a:rPr lang="pt-BR" sz="2400" b="1" dirty="0"/>
              <a:t> </a:t>
            </a:r>
            <a:br>
              <a:rPr lang="pt-BR" sz="2400" b="1" dirty="0"/>
            </a:br>
            <a:r>
              <a:rPr lang="pt-BR" sz="2400" b="1" dirty="0"/>
              <a:t>4.2 Até dezembro de 2022, ter elaborado e aprovado em CIR, </a:t>
            </a:r>
            <a:r>
              <a:rPr lang="pt-BR" sz="2400" b="1" u="sng" dirty="0">
                <a:solidFill>
                  <a:srgbClr val="FF0000"/>
                </a:solidFill>
              </a:rPr>
              <a:t>10 Planos Regionais para a consolidação da Rede de Cuidados em IST/Aids e Hepatites Virais nas Regiões de Saúde</a:t>
            </a:r>
            <a:r>
              <a:rPr lang="pt-BR" sz="2400" b="1" dirty="0"/>
              <a:t>, considerando o processo de elaboração do Planos Municipais de Saúde</a:t>
            </a:r>
            <a:br>
              <a:rPr lang="pt-BR" sz="2400" b="1" dirty="0"/>
            </a:br>
            <a:br>
              <a:rPr lang="pt-BR" sz="2400" b="1" dirty="0"/>
            </a:br>
            <a:r>
              <a:rPr lang="pt-BR" sz="2400" b="1" dirty="0"/>
              <a:t>4.3 Até dezembro de 2022, oferecer </a:t>
            </a:r>
            <a:r>
              <a:rPr lang="pt-BR" sz="2400" b="1" u="sng" dirty="0">
                <a:solidFill>
                  <a:srgbClr val="FF0000"/>
                </a:solidFill>
              </a:rPr>
              <a:t>suporte técnico para 100% das regiões de saúde do Estado e seus municípios </a:t>
            </a:r>
            <a:r>
              <a:rPr lang="pt-BR" sz="2400" b="1" dirty="0"/>
              <a:t>para consolidação da Rede de Cuidados em IST/Aids e Hepatites Virais </a:t>
            </a:r>
            <a:br>
              <a:rPr lang="pt-BR" sz="2400" b="1" dirty="0"/>
            </a:br>
            <a:br>
              <a:rPr lang="pt-BR" sz="2400" b="1" dirty="0"/>
            </a:br>
            <a:r>
              <a:rPr lang="pt-BR" sz="2400" b="1" dirty="0"/>
              <a:t>4.4 Até dezembro de 2022, implantar no CRT e identificar dois novos sítios sentinelas para a</a:t>
            </a:r>
            <a:r>
              <a:rPr lang="pt-BR" sz="2400" b="1" u="sng" dirty="0">
                <a:solidFill>
                  <a:srgbClr val="FF0000"/>
                </a:solidFill>
              </a:rPr>
              <a:t> vigilância do corrimento uretral e da resistência microbiana.</a:t>
            </a:r>
          </a:p>
        </p:txBody>
      </p:sp>
    </p:spTree>
    <p:extLst>
      <p:ext uri="{BB962C8B-B14F-4D97-AF65-F5344CB8AC3E}">
        <p14:creationId xmlns:p14="http://schemas.microsoft.com/office/powerpoint/2010/main" val="3006721909"/>
      </p:ext>
    </p:extLst>
  </p:cSld>
  <p:clrMapOvr>
    <a:masterClrMapping/>
  </p:clrMapOvr>
</p:sld>
</file>

<file path=ppt/theme/theme1.xml><?xml version="1.0" encoding="utf-8"?>
<a:theme xmlns:a="http://schemas.openxmlformats.org/drawingml/2006/main" name="Retrospectiva">
  <a:themeElements>
    <a:clrScheme name="Retrospec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369</TotalTime>
  <Words>1166</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11</vt:i4>
      </vt:variant>
    </vt:vector>
  </HeadingPairs>
  <TitlesOfParts>
    <vt:vector size="15" baseType="lpstr">
      <vt:lpstr>Calibri</vt:lpstr>
      <vt:lpstr>Calibri Light</vt:lpstr>
      <vt:lpstr>Wingdings</vt:lpstr>
      <vt:lpstr>Retrospectiva</vt:lpstr>
      <vt:lpstr>  Diretrizes e Metas pactuadas pelo Programa Estadual de IST/Aids  2021-2022  </vt:lpstr>
      <vt:lpstr>Diretrizes e Metas linkadas com a realidade das IST/Aids  </vt:lpstr>
      <vt:lpstr>Prioridade:  Consolidação da Rede de Cuidados em IST/AIDS e Hepatites Virais (RC)</vt:lpstr>
      <vt:lpstr>Promoção e Prevenção (Contínuo do Cuidado)    1.1 Até dezembro de 2022, ampliar em 1% o percentual de gestantes diagnosticadas com HIV e em uso de terapia antirretroviral (TARV) no pré-natal. (Linha de base: A cobertura de tratamento foi de 95,5%, em 2018, dados: SINAN – VE-PE-IST/AidsSP)   1.2 Até dezembro de 2022, ampliar para 45% o número de municípios, qualificados na Política de Incentivo, com PrEP implantada (Linha de base 30% dos 145 municípios qualificados na Política de Incentivo 2020)   1.3 Até dezembro de 2022, todos os 145 municípios qualificados na Política de Incentivo tenham implantado, pelo menos, mais uma nova tecnologia de prevenção combinada priorizando as populações mais vulneráveis (Linha de base ago 2020= 52 municípios - cadastro com dispensa no SICLOM = 36 % dos 145 municípios qualificados para a Política de Incentivo)</vt:lpstr>
      <vt:lpstr>Diagnóstico e Vinculação   2.1 Até dezembro de 2022, retomar a média mensal de distribuição de testes rápidos de HIV e sífilis do ano de 2019. (Linha de base Média mensal 117.033, 2019)    2.2 Até dezembro de 2022, 96% dos municípios prioritários devem ter realizado ações de monitoramento dos casos diagnosticados com HIV. (Fonte: Levantamento realizado junto aos 145 municípios prioritários em 2021)  </vt:lpstr>
      <vt:lpstr>Tratamento, Retenção e Adesão (HIV/aids)  3.1 Até dezembro de 2022, diminuir o percentual de pessoas em gap de tratamento para 5% das PVHA diagnosticadas. (Linha de base: 6,68% % em 2019 - Fonte: SIMC e SICLOM)   3.2 Até dezembro de 2022, diminuir em 10% a taxa de abandono de tratamento antirretroviral. (Linha de base 12,77 em 2019 - Fonte SICLOM)  3.3 Até dezembro de 2022, manter em pelo menos 90% a taxa de supressão viral das PVHA em uso de terapia antirretroviral. (Fonte: SIMC e SICLOM)  </vt:lpstr>
      <vt:lpstr>Tratamento, Retenção e Adesão (Tuberculose e HIV)   3.6 Até dezembro de 2022, aumentar para 93% o número de serviços especializados HIV/Aids (SAE) que realizam o diagnóstico e tratamento da ILTB em PVHA no ESP. (Linha de base: Levantamento do impacto da COVID 19 nos Serviços Especializados jul2020 - número de serviços que realizam tratamento de ILTB= 174 (91%). Fonte a ser verificada em 2021: Site -TB-SVSMS)   3.7 Até dezembro de 2022, aumentar em 20% o diagnóstico e tratamento da Infecção Latente da TB em PVHA. (Linha de base: 1576 pessoas HIV+ iniciaram tratamento Infecção latente da TB em 2019 -Fonte de informação: banco nacional de notificação de ILTB) </vt:lpstr>
      <vt:lpstr>Tratamento, Retenção e Adesão e Cura (Sífilis em Gestante e Sífilis Congênita)  3.4 Até dezembro de 2022, manter o percentual de 95% de gestantes diagnosticadas com sífilis no pré-natal tratadas com penicilina. (Linha de Base: A cobertura com penicilina, com pelo menos com uma dose foi de 95%, 2018 – dados SINAN-VE-PEIST/AIDS-SP)  3.5 Até dezembro de 2022, manter em 95% o percentual de crianças com sífilis congênita tratada. (Linha de base: A cobertura de tratamento foi de 95,2%, em 2018 – dados SINAN-VE-PE-IST/AIDS-SP)   </vt:lpstr>
      <vt:lpstr>Gestão:   4.1 Até dezembro de 2022, ter realizado a oficina de monitoramento em 100% das regiões que já elaboraram o Plano de ação para a qualificação da Rede de Cuidados em IST/Aids e Hepatites Virais. (Linha de base: Número de regiões que já realizaram Plano de Ação: 12 regiões)   4.2 Até dezembro de 2022, ter elaborado e aprovado em CIR, 10 Planos Regionais para a consolidação da Rede de Cuidados em IST/Aids e Hepatites Virais nas Regiões de Saúde, considerando o processo de elaboração do Planos Municipais de Saúde  4.3 Até dezembro de 2022, oferecer suporte técnico para 100% das regiões de saúde do Estado e seus municípios para consolidação da Rede de Cuidados em IST/Aids e Hepatites Virais   4.4 Até dezembro de 2022, implantar no CRT e identificar dois novos sítios sentinelas para a vigilância do corrimento uretral e da resistência microbiana.</vt:lpstr>
      <vt:lpstr>Estigma e Discriminação:  - Criar mecanismos para redução do estigma e discriminação relacionado ao HIV/aids  - Apoiar o processo de autonomia das pessoas vivendo com HIV/aids e demais populações mais vulneráveis    - Promover ambientes sadios para o acolhimento das populações mais vulneráveis como as travestis, mulheres e homens trans, profissionais do sexo, pessoas negras e demais pessoas marcadas historicamente por estigmas        - Não ter medo de promover  o conceito de indetectável = intransmissível (pessoas vivendo com HIV/aids que atingiram a supressão viral não transmitem o HIV) </vt:lpstr>
      <vt:lpstr>                Obrigada    Maria Clara Gianna Diretoria Técnica do CRT/Aids  Programa Estadual de IST/Aids de São Paulo  e-mail: mariaclara@crt.saude.sp.gov.br www.crt.saude.sp.gov.br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Jean Carlos de Oliveira Dantas</dc:creator>
  <cp:lastModifiedBy>Jean Carlos de Oliveira Dantas</cp:lastModifiedBy>
  <cp:revision>105</cp:revision>
  <cp:lastPrinted>2022-02-18T14:17:27Z</cp:lastPrinted>
  <dcterms:created xsi:type="dcterms:W3CDTF">2022-02-16T15:07:27Z</dcterms:created>
  <dcterms:modified xsi:type="dcterms:W3CDTF">2022-03-15T11:47:06Z</dcterms:modified>
</cp:coreProperties>
</file>