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9" r:id="rId2"/>
    <p:sldId id="256" r:id="rId3"/>
    <p:sldId id="311" r:id="rId4"/>
    <p:sldId id="263" r:id="rId5"/>
    <p:sldId id="264" r:id="rId6"/>
    <p:sldId id="265" r:id="rId7"/>
    <p:sldId id="266" r:id="rId8"/>
    <p:sldId id="267" r:id="rId9"/>
    <p:sldId id="314" r:id="rId10"/>
    <p:sldId id="318" r:id="rId11"/>
    <p:sldId id="319" r:id="rId12"/>
    <p:sldId id="320" r:id="rId13"/>
    <p:sldId id="322" r:id="rId14"/>
    <p:sldId id="321" r:id="rId15"/>
    <p:sldId id="324" r:id="rId16"/>
    <p:sldId id="323" r:id="rId17"/>
    <p:sldId id="305" r:id="rId18"/>
    <p:sldId id="317" r:id="rId19"/>
    <p:sldId id="31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32733-DE66-A844-89AA-0043C6E3F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3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="" xmlns:a16="http://schemas.microsoft.com/office/drawing/2014/main" id="{F1D14318-401A-F646-8B59-11E64DFE3899}"/>
              </a:ext>
            </a:extLst>
          </p:cNvPr>
          <p:cNvSpPr/>
          <p:nvPr/>
        </p:nvSpPr>
        <p:spPr>
          <a:xfrm>
            <a:off x="0" y="6425952"/>
            <a:ext cx="9144000" cy="432048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857A5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="" xmlns:a16="http://schemas.microsoft.com/office/drawing/2014/main" id="{5FD85663-AA7B-4543-8ED3-50AEA3D20C79}"/>
              </a:ext>
            </a:extLst>
          </p:cNvPr>
          <p:cNvCxnSpPr/>
          <p:nvPr/>
        </p:nvCxnSpPr>
        <p:spPr>
          <a:xfrm>
            <a:off x="467544" y="747448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6BC273-68CA-3942-B57D-802FAFF65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7186836" y="156851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68EE53-59C7-4D64-B913-AFC51D12FAFF}" type="datetimeFigureOut">
              <a:rPr lang="pt-BR" smtClean="0"/>
              <a:t>26/11/2020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650AFC8-07EE-4EE5-BD71-DE15089EE85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4503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/>
          <a:p>
            <a:fld id="{A168EE53-59C7-4D64-B913-AFC51D12FAFF}" type="datetimeFigureOut">
              <a:rPr lang="pt-BR" smtClean="0"/>
              <a:t>26/11/2020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650AFC8-07EE-4EE5-BD71-DE15089EE85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8EE53-59C7-4D64-B913-AFC51D12FAFF}" type="datetimeFigureOut">
              <a:rPr lang="pt-BR" smtClean="0"/>
              <a:t>26/11/2020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650AFC8-07EE-4EE5-BD71-DE15089EE85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68EE53-59C7-4D64-B913-AFC51D12FAFF}" type="datetimeFigureOut">
              <a:rPr lang="pt-BR" smtClean="0"/>
              <a:t>26/11/2020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/>
          <a:lstStyle/>
          <a:p>
            <a:fld id="{3650AFC8-07EE-4EE5-BD71-DE15089EE85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821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32733-DE66-A844-89AA-0043C6E3F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1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EE53-59C7-4D64-B913-AFC51D12FAFF}" type="datetimeFigureOut">
              <a:rPr lang="pt-BR" smtClean="0"/>
              <a:t>26/11/2020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FC8-07EE-4EE5-BD71-DE15089EE85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51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38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9" r:id="rId4"/>
    <p:sldLayoutId id="2147483810" r:id="rId5"/>
    <p:sldLayoutId id="2147483811" r:id="rId6"/>
    <p:sldLayoutId id="2147483812" r:id="rId7"/>
    <p:sldLayoutId id="214748381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ajrh.saude.sp.gov.br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28F10F-E98A-4C73-8D8F-C302A4F79E30}"/>
              </a:ext>
            </a:extLst>
          </p:cNvPr>
          <p:cNvSpPr txBox="1">
            <a:spLocks/>
          </p:cNvSpPr>
          <p:nvPr/>
        </p:nvSpPr>
        <p:spPr>
          <a:xfrm>
            <a:off x="377788" y="4221088"/>
            <a:ext cx="8388424" cy="2088232"/>
          </a:xfr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b="1" dirty="0"/>
              <a:t>Sistema de Cumprimento de Ação Judicial – SCAJ</a:t>
            </a:r>
          </a:p>
          <a:p>
            <a:pPr algn="r"/>
            <a:r>
              <a:rPr lang="pt-PT" b="1" dirty="0"/>
              <a:t>“Obrigação de Pagar”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1217"/>
            <a:ext cx="8244408" cy="4752528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99592" y="90872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/>
              <a:t>Clique na aba </a:t>
            </a:r>
            <a:r>
              <a:rPr lang="pt-PT" sz="2800" dirty="0" smtClean="0"/>
              <a:t>“</a:t>
            </a:r>
            <a:r>
              <a:rPr lang="pt-PT" sz="2800" b="1" dirty="0" smtClean="0"/>
              <a:t>Sistema PIN”</a:t>
            </a:r>
            <a:r>
              <a:rPr lang="pt-PT" sz="2800" dirty="0" smtClean="0"/>
              <a:t>;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20888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6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916832"/>
            <a:ext cx="7629525" cy="4313311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63186" y="764704"/>
            <a:ext cx="61130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Para ter acesso ao sistema </a:t>
            </a:r>
            <a:r>
              <a:rPr lang="pt-PT" sz="3200" dirty="0" smtClean="0"/>
              <a:t>PIN, </a:t>
            </a:r>
            <a:r>
              <a:rPr lang="pt-PT" sz="3200" dirty="0"/>
              <a:t>é necessário efetuar o login. 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293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42168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8053">
            <a:off x="1245196" y="2525869"/>
            <a:ext cx="828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8367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3200" dirty="0" smtClean="0"/>
              <a:t>Clique em </a:t>
            </a:r>
            <a:r>
              <a:rPr lang="pt-PT" sz="3200" b="1" dirty="0" smtClean="0"/>
              <a:t>Consultar</a:t>
            </a:r>
            <a:r>
              <a:rPr lang="pt-PT" sz="3200" dirty="0" smtClean="0"/>
              <a:t>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394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692696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Digite o RS, o período do cálculo e clique em pesquisar, em seguida selecione o PV e clique em Excel para abrir o arquivo.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12968" cy="42833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640960" cy="45365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6252" y="849486"/>
            <a:ext cx="67360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/>
              <a:t>Abrirá o arquivo contendo os valores referente ao Prêmio Incentivo;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363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908720"/>
            <a:ext cx="79928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/>
              <a:t>Filtrar somente os VD’S da ação </a:t>
            </a:r>
            <a:r>
              <a:rPr lang="pt-PT" sz="2800" smtClean="0"/>
              <a:t>e salvar </a:t>
            </a:r>
            <a:r>
              <a:rPr lang="pt-PT" sz="2800" dirty="0" smtClean="0"/>
              <a:t>a planilha no formato PDF;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5"/>
            <a:ext cx="8352929" cy="4392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798296" cy="41764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552" y="92149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Volte para o SCAJ e clique em Upload;</a:t>
            </a:r>
            <a:endParaRPr lang="pt-BR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175">
            <a:off x="4082544" y="5701821"/>
            <a:ext cx="495576" cy="1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14400" y="908050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/>
              <a:t>Após salvar o arquivo PDF, clique no botão Upload. O sistema abrirá uma caixa para fazer o </a:t>
            </a:r>
            <a:r>
              <a:rPr lang="pt-PT" sz="2800" i="1" dirty="0"/>
              <a:t>download</a:t>
            </a:r>
            <a:r>
              <a:rPr lang="pt-PT" sz="2800" dirty="0"/>
              <a:t> do arquivo para o processo digital.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PT" sz="2800" dirty="0"/>
              <a:t>Procurar o arquivo PDF e salvar no processo.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3052"/>
            <a:ext cx="8640959" cy="3476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7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52928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683568" y="691683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Feito o Upload, o </a:t>
            </a:r>
            <a:r>
              <a:rPr lang="pt-PT" sz="2800" i="1" dirty="0"/>
              <a:t>status</a:t>
            </a:r>
            <a:r>
              <a:rPr lang="pt-PT" sz="2800" dirty="0"/>
              <a:t> do processo passará para concluído e aparecerá a data da conclusão</a:t>
            </a:r>
            <a:r>
              <a:rPr lang="pt-PT" sz="2800" dirty="0" smtClean="0"/>
              <a:t>. Enviar o arquivo do Upload para o Procurador.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409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5B132C-8219-4A25-A547-052ACBFFF3EA}"/>
              </a:ext>
            </a:extLst>
          </p:cNvPr>
          <p:cNvSpPr txBox="1">
            <a:spLocks/>
          </p:cNvSpPr>
          <p:nvPr/>
        </p:nvSpPr>
        <p:spPr>
          <a:xfrm>
            <a:off x="143508" y="3429000"/>
            <a:ext cx="8856984" cy="1728192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/>
              <a:t/>
            </a:r>
            <a:br>
              <a:rPr lang="pt-BR" sz="4800" b="1" dirty="0"/>
            </a:br>
            <a:r>
              <a:rPr lang="pt-BR" sz="4800" b="1" dirty="0"/>
              <a:t>Agradecemos a sua participação!</a:t>
            </a:r>
            <a:r>
              <a:rPr lang="pt-BR" sz="4800" dirty="0"/>
              <a:t/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907C550-FAF4-432D-A74E-1E4FBD5728A7}"/>
              </a:ext>
            </a:extLst>
          </p:cNvPr>
          <p:cNvSpPr txBox="1"/>
          <p:nvPr/>
        </p:nvSpPr>
        <p:spPr>
          <a:xfrm>
            <a:off x="1043608" y="515719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>
              <a:latin typeface="+mj-lt"/>
              <a:ea typeface="+mj-ea"/>
              <a:cs typeface="+mj-cs"/>
            </a:endParaRPr>
          </a:p>
          <a:p>
            <a:r>
              <a:rPr lang="pt-BR" sz="2400" b="1" dirty="0">
                <a:latin typeface="+mj-lt"/>
                <a:ea typeface="+mj-ea"/>
                <a:cs typeface="+mj-cs"/>
              </a:rPr>
              <a:t>Grupo de Gestão de Pessoas/CRH</a:t>
            </a:r>
          </a:p>
          <a:p>
            <a:r>
              <a:rPr lang="pt-BR" sz="2400" b="1" dirty="0">
                <a:latin typeface="+mj-lt"/>
                <a:ea typeface="+mj-ea"/>
                <a:cs typeface="+mj-cs"/>
              </a:rPr>
              <a:t>NECDEX</a:t>
            </a:r>
          </a:p>
        </p:txBody>
      </p:sp>
    </p:spTree>
    <p:extLst>
      <p:ext uri="{BB962C8B-B14F-4D97-AF65-F5344CB8AC3E}">
        <p14:creationId xmlns:p14="http://schemas.microsoft.com/office/powerpoint/2010/main" val="17421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539552" y="764704"/>
            <a:ext cx="7772400" cy="1470025"/>
          </a:xfrm>
        </p:spPr>
        <p:txBody>
          <a:bodyPr>
            <a:noAutofit/>
          </a:bodyPr>
          <a:lstStyle/>
          <a:p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800" dirty="0" smtClean="0"/>
              <a:t>Para </a:t>
            </a:r>
            <a:r>
              <a:rPr lang="pt-PT" sz="2800" dirty="0"/>
              <a:t>ter acesso ao sistema SCAJ, é necessário efetuar o login. 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PT" sz="2000" dirty="0" smtClean="0">
                <a:hlinkClick r:id="rId2"/>
              </a:rPr>
              <a:t>http://scajrh.saude.sp.gov.br/index.php</a:t>
            </a:r>
            <a:endParaRPr lang="pt-BR" sz="2000" dirty="0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2996952"/>
            <a:ext cx="6408712" cy="3156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9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5"/>
            <a:ext cx="8047038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467544" y="836712"/>
            <a:ext cx="79030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/>
              <a:t>Acesse a opção </a:t>
            </a:r>
            <a:r>
              <a:rPr lang="pt-PT" sz="2800" b="1" dirty="0" smtClean="0"/>
              <a:t>“Unidades </a:t>
            </a:r>
            <a:r>
              <a:rPr lang="pt-PT" sz="2800" b="1" dirty="0"/>
              <a:t>(Subsetoriais)”.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1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23535" y="1052736"/>
            <a:ext cx="7682811" cy="1440160"/>
          </a:xfrm>
        </p:spPr>
        <p:txBody>
          <a:bodyPr>
            <a:noAutofit/>
          </a:bodyPr>
          <a:lstStyle/>
          <a:p>
            <a:r>
              <a:rPr lang="pt-PT" sz="2800" dirty="0" smtClean="0"/>
              <a:t>Clique </a:t>
            </a:r>
            <a:r>
              <a:rPr lang="pt-PT" sz="2800" dirty="0"/>
              <a:t>em</a:t>
            </a:r>
            <a:r>
              <a:rPr lang="pt-PT" sz="2800" b="1" dirty="0"/>
              <a:t> “Cálculos – Ação Judicial PIN – </a:t>
            </a:r>
            <a:r>
              <a:rPr lang="pt-PT" sz="2800" b="1" dirty="0" smtClean="0"/>
              <a:t>Processos Recebidos Procuradoria Regional”.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204864"/>
            <a:ext cx="8229600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99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9552" y="764704"/>
            <a:ext cx="8445624" cy="1872208"/>
          </a:xfrm>
        </p:spPr>
        <p:txBody>
          <a:bodyPr>
            <a:no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pt-PT" sz="2400" dirty="0"/>
              <a:t>No campo “</a:t>
            </a:r>
            <a:r>
              <a:rPr lang="pt-PT" sz="2400" b="1" dirty="0"/>
              <a:t>Processo Principal Nro.”</a:t>
            </a:r>
            <a:r>
              <a:rPr lang="pt-PT" sz="2400" dirty="0"/>
              <a:t>, digite o número do processo; em seguida, clique em Pesquisar.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3"/>
            <a:ext cx="8064896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04679" y="2652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>Clique no botão </a:t>
            </a:r>
            <a:r>
              <a:rPr lang="pt-PT" sz="3200" b="1" dirty="0"/>
              <a:t>Iniciar Cálculo</a:t>
            </a:r>
            <a:r>
              <a:rPr lang="pt-PT" sz="3200" dirty="0"/>
              <a:t>.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0788"/>
            <a:ext cx="8208912" cy="4284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669" y="764704"/>
            <a:ext cx="8229600" cy="1296144"/>
          </a:xfrm>
        </p:spPr>
        <p:txBody>
          <a:bodyPr>
            <a:noAutofit/>
          </a:bodyPr>
          <a:lstStyle/>
          <a:p>
            <a:r>
              <a:rPr lang="pt-PT" sz="2800" dirty="0"/>
              <a:t>O sistema abrirá uma tela onde constam as informações referentes ao processo para conferência.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PT" sz="2800" dirty="0"/>
              <a:t>Clique no botão </a:t>
            </a:r>
            <a:r>
              <a:rPr lang="pt-PT" sz="2800" b="1" dirty="0"/>
              <a:t>Iniciar Cálculo</a:t>
            </a:r>
            <a:r>
              <a:rPr lang="pt-PT" sz="2800" dirty="0"/>
              <a:t>.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496944" cy="4186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980727"/>
            <a:ext cx="8229600" cy="1080121"/>
          </a:xfrm>
        </p:spPr>
        <p:txBody>
          <a:bodyPr>
            <a:normAutofit/>
          </a:bodyPr>
          <a:lstStyle/>
          <a:p>
            <a:r>
              <a:rPr lang="pt-PT" sz="2800" dirty="0"/>
              <a:t>Para iniciar os cálculos, </a:t>
            </a:r>
            <a:r>
              <a:rPr lang="pt-PT" sz="2800" dirty="0" smtClean="0"/>
              <a:t>selecione a opção </a:t>
            </a:r>
            <a:r>
              <a:rPr lang="pt-PT" sz="2800" b="1" dirty="0" smtClean="0"/>
              <a:t>Cálculo Manual</a:t>
            </a:r>
            <a:r>
              <a:rPr lang="pt-PT" sz="2800" dirty="0" smtClean="0"/>
              <a:t>, em seguida clique em </a:t>
            </a:r>
            <a:r>
              <a:rPr lang="pt-PT" sz="2800" b="1" dirty="0" smtClean="0"/>
              <a:t>ok </a:t>
            </a:r>
            <a:r>
              <a:rPr lang="pt-PT" sz="2800" dirty="0" smtClean="0"/>
              <a:t>no cálculo.</a:t>
            </a: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2870"/>
            <a:ext cx="838842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6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2488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Clique na aba “</a:t>
            </a:r>
            <a:r>
              <a:rPr lang="pt-PT" sz="3200" b="1" dirty="0"/>
              <a:t>Dados Cadastrais”</a:t>
            </a:r>
            <a:r>
              <a:rPr lang="pt-PT" sz="3200" dirty="0"/>
              <a:t>;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8" y="1700808"/>
            <a:ext cx="7992888" cy="4447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S 2019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221</Words>
  <Application>Microsoft Office PowerPoint</Application>
  <PresentationFormat>Apresentação na tela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SES 2019</vt:lpstr>
      <vt:lpstr>Apresentação do PowerPoint</vt:lpstr>
      <vt:lpstr> Para ter acesso ao sistema SCAJ, é necessário efetuar o login.   http://scajrh.saude.sp.gov.br/index.php</vt:lpstr>
      <vt:lpstr>Apresentação do PowerPoint</vt:lpstr>
      <vt:lpstr>Clique em “Cálculos – Ação Judicial PIN – Processos Recebidos Procuradoria Regional”. </vt:lpstr>
      <vt:lpstr> No campo “Processo Principal Nro.”, digite o número do processo; em seguida, clique em Pesquisar. </vt:lpstr>
      <vt:lpstr> Clique no botão Iniciar Cálculo. </vt:lpstr>
      <vt:lpstr>O sistema abrirá uma tela onde constam as informações referentes ao processo para conferência. Clique no botão Iniciar Cálculo. </vt:lpstr>
      <vt:lpstr>Para iniciar os cálculos, selecione a opção Cálculo Manual, em seguida clique em ok no cálculo.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Após salvar o arquivo PDF, clique no botão Upload. O sistema abrirá uma caixa para fazer o download do arquivo para o processo digital. Procurar o arquivo PDF e salvar no processo.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ter acesso ao sistema SCAJ, é necessário efetuar o login.   O sistema possui dois tipos de login com diferentes atribuições: Usuário-cadastro-cálculo – Este tipo de login permite a realização de cálculos. Usuário-validador-cálculo – Este tipo de login permite a realizaçao de cálculos, a validação e o upload dos cálculos.</dc:title>
  <dc:creator>Fabiana Moreira</dc:creator>
  <cp:lastModifiedBy>Tales Youssef Parreira</cp:lastModifiedBy>
  <cp:revision>44</cp:revision>
  <dcterms:created xsi:type="dcterms:W3CDTF">2020-01-14T20:31:04Z</dcterms:created>
  <dcterms:modified xsi:type="dcterms:W3CDTF">2020-11-26T17:36:30Z</dcterms:modified>
</cp:coreProperties>
</file>