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320" r:id="rId3"/>
    <p:sldId id="357" r:id="rId4"/>
    <p:sldId id="358" r:id="rId5"/>
    <p:sldId id="350" r:id="rId6"/>
    <p:sldId id="356" r:id="rId7"/>
    <p:sldId id="359" r:id="rId8"/>
    <p:sldId id="353" r:id="rId9"/>
    <p:sldId id="354" r:id="rId10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99CC"/>
    <a:srgbClr val="0099FF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54885" autoAdjust="0"/>
  </p:normalViewPr>
  <p:slideViewPr>
    <p:cSldViewPr>
      <p:cViewPr>
        <p:scale>
          <a:sx n="66" d="100"/>
          <a:sy n="66" d="100"/>
        </p:scale>
        <p:origin x="-1488" y="-27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3AC4-8794-4767-B7C5-A83434C2DD6A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CEE-B9CF-442D-A58D-2A4E5F087B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7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15475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768475"/>
            <a:ext cx="874395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3941-88EE-44C3-AE7E-DED36538E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26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1676-B8C1-4CD6-A196-537AC59AFB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32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5BA77-804C-4515-8B4D-7407D23650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97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FAE55-9E98-4674-B06C-7FA8E10793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3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E0028-7170-4649-A9C7-3206B824EC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BA15-78B2-491F-8FC9-FD66B00D56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9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5A7C-5D21-4E2D-9AA5-A65BCB41D2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21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B57D-CD60-4F18-9A6C-9CC124E39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4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3F8E-C909-4AF1-B619-527F6CC47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73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362C-E9E1-4EF1-A7B7-6B6C122C27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42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E82-FC1F-4F26-9FF5-64EA510896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3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147050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7B4D70A-50E4-4B66-938B-44B4A47DB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42975" y="958076"/>
            <a:ext cx="90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sz="4000" b="1" dirty="0" smtClean="0">
                <a:solidFill>
                  <a:srgbClr val="FFFF00"/>
                </a:solidFill>
              </a:rPr>
              <a:t>Reanimação Neonatal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4000" b="1" dirty="0" smtClean="0">
                <a:solidFill>
                  <a:srgbClr val="FFFF00"/>
                </a:solidFill>
              </a:rPr>
              <a:t>na sala de parto</a:t>
            </a:r>
          </a:p>
        </p:txBody>
      </p:sp>
      <p:pic>
        <p:nvPicPr>
          <p:cNvPr id="4" name="Picture 4" descr="figura de rn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852936"/>
            <a:ext cx="3290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03340" y="3573016"/>
            <a:ext cx="6408712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pt-BR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Lilian dos Santos Rodrigues </a:t>
            </a:r>
            <a:r>
              <a:rPr lang="pt-BR" sz="18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Sadeck</a:t>
            </a:r>
            <a:endParaRPr lang="pt-BR" sz="18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pt-BR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Coordenadora Curso Reanimação do Prematuro na sala de parto da SBP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Instrutora do PNRN/SBP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Vice-presidente do departamento de neonatologia/SPSP</a:t>
            </a:r>
            <a:endParaRPr lang="pt-BR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pt-BR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Doutora em Pediatria pela FMUSP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Professora Colaboradora do Depart. Pediatria FMUSP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Diretora </a:t>
            </a:r>
            <a:r>
              <a:rPr lang="pt-BR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Cursos e Eventos SPSP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3414713" y="2492375"/>
            <a:ext cx="2160587" cy="2449513"/>
          </a:xfrm>
          <a:prstGeom prst="notched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619375" y="582613"/>
            <a:ext cx="6556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3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TRANSIÇÃO DA VIDA FETAL</a:t>
            </a:r>
          </a:p>
          <a:p>
            <a:pPr algn="ctr"/>
            <a:r>
              <a:rPr lang="pt-BR" sz="3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PARA VIDA NEONATAL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387475" y="307975"/>
            <a:ext cx="8724900" cy="1682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chemeClr val="accent1"/>
              </a:gs>
              <a:gs pos="100000">
                <a:srgbClr val="CC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387475" y="1773238"/>
            <a:ext cx="8724900" cy="1682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chemeClr val="accent1"/>
              </a:gs>
              <a:gs pos="100000">
                <a:srgbClr val="CC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9639" name="Picture 7" descr="fe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68413"/>
            <a:ext cx="2597150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19088" y="5013325"/>
            <a:ext cx="540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Momento de maior vulnerabilidade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Importância da atuação conjunta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Qualidade de vida futura</a:t>
            </a:r>
          </a:p>
        </p:txBody>
      </p:sp>
      <p:pic>
        <p:nvPicPr>
          <p:cNvPr id="10" name="Picture 10" descr="ist1_1451273-bi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2492896"/>
            <a:ext cx="2706613" cy="39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2276872"/>
            <a:ext cx="4600550" cy="44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5890" y="188640"/>
            <a:ext cx="51435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BRASIL</a:t>
            </a:r>
          </a:p>
          <a:p>
            <a:endParaRPr lang="pt-BR" sz="2400" dirty="0"/>
          </a:p>
          <a:p>
            <a:r>
              <a:rPr lang="pt-BR" sz="2000" b="1" dirty="0"/>
              <a:t>DATASUS: www.datasus.gov.br </a:t>
            </a:r>
            <a:endParaRPr lang="pt-BR" sz="2000" dirty="0"/>
          </a:p>
          <a:p>
            <a:r>
              <a:rPr lang="pt-BR" sz="2000" b="1" dirty="0"/>
              <a:t>PRN - Mortalidade neonatal precoce associada à asfixia ao nascer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5446998" y="260648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2010 </a:t>
            </a:r>
          </a:p>
          <a:p>
            <a:pPr algn="ctr"/>
            <a:r>
              <a:rPr lang="pt-BR" sz="2400" b="1" dirty="0" smtClean="0"/>
              <a:t>2.861.868 </a:t>
            </a:r>
            <a:r>
              <a:rPr lang="pt-BR" sz="2400" b="1" dirty="0"/>
              <a:t>NV </a:t>
            </a:r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39.870 </a:t>
            </a:r>
          </a:p>
          <a:p>
            <a:pPr algn="ctr"/>
            <a:r>
              <a:rPr lang="pt-BR" sz="2400" b="1" dirty="0" smtClean="0"/>
              <a:t>óbitos </a:t>
            </a:r>
            <a:r>
              <a:rPr lang="pt-BR" sz="2400" b="1" dirty="0"/>
              <a:t>&lt; 1 ano </a:t>
            </a:r>
            <a:endParaRPr lang="pt-BR" sz="2400" b="1" dirty="0" smtClean="0"/>
          </a:p>
          <a:p>
            <a:pPr algn="ctr"/>
            <a:endParaRPr lang="pt-BR" sz="2400" b="1" dirty="0"/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21.315 </a:t>
            </a:r>
            <a:r>
              <a:rPr lang="pt-BR" sz="2400" b="1" dirty="0"/>
              <a:t>(53%)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óbitos </a:t>
            </a:r>
            <a:r>
              <a:rPr lang="pt-BR" sz="2400" b="1" dirty="0"/>
              <a:t>de 0-6 dias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927476" y="4005064"/>
            <a:ext cx="51435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24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tx2">
                    <a:lumMod val="90000"/>
                  </a:schemeClr>
                </a:solidFill>
              </a:rPr>
              <a:t>4500 óbitos 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tx2">
                    <a:lumMod val="90000"/>
                  </a:schemeClr>
                </a:solidFill>
              </a:rPr>
              <a:t>ASFIXIA PERINATAL </a:t>
            </a:r>
            <a:endParaRPr lang="pt-BR" sz="24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2">
                    <a:lumMod val="90000"/>
                  </a:schemeClr>
                </a:solidFill>
              </a:rPr>
              <a:t>21</a:t>
            </a:r>
            <a:r>
              <a:rPr lang="pt-BR" sz="2400" b="1" dirty="0">
                <a:solidFill>
                  <a:schemeClr val="tx2">
                    <a:lumMod val="90000"/>
                  </a:schemeClr>
                </a:solidFill>
              </a:rPr>
              <a:t>% dos óbitos neonatais </a:t>
            </a:r>
            <a:endParaRPr lang="pt-BR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0" y="5733256"/>
            <a:ext cx="51435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~13 RN/dia – 1 a cada 2h 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7499226" y="1065803"/>
            <a:ext cx="0" cy="70701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7519764" y="2492896"/>
            <a:ext cx="0" cy="70701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7519764" y="3933056"/>
            <a:ext cx="0" cy="48859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519764" y="5589240"/>
            <a:ext cx="0" cy="48859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5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895350" y="260350"/>
            <a:ext cx="8569325" cy="1076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FFFF99"/>
                </a:solidFill>
              </a:rPr>
              <a:t>1 a cada 10 RN necessita de assistência  para iniciar a respiração ao nascimento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14425" y="2852738"/>
            <a:ext cx="8131175" cy="1076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99"/>
                </a:solidFill>
              </a:rPr>
              <a:t>1 a cada 100</a:t>
            </a:r>
            <a:r>
              <a:rPr lang="pt-BR" sz="3200" b="1">
                <a:solidFill>
                  <a:srgbClr val="FFFF99"/>
                </a:solidFill>
              </a:rPr>
              <a:t> RN necessita de </a:t>
            </a:r>
            <a:br>
              <a:rPr lang="pt-BR" sz="3200" b="1">
                <a:solidFill>
                  <a:srgbClr val="FFFF99"/>
                </a:solidFill>
              </a:rPr>
            </a:br>
            <a:r>
              <a:rPr lang="pt-BR" sz="3200" b="1">
                <a:solidFill>
                  <a:srgbClr val="FFFF99"/>
                </a:solidFill>
              </a:rPr>
              <a:t>intubação  e/ou massagem cardíaca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4946650" y="1268413"/>
            <a:ext cx="466725" cy="1512887"/>
          </a:xfrm>
          <a:prstGeom prst="downArrow">
            <a:avLst>
              <a:gd name="adj1" fmla="val 50000"/>
              <a:gd name="adj2" fmla="val 81037"/>
            </a:avLst>
          </a:prstGeom>
          <a:solidFill>
            <a:srgbClr val="F4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4946650" y="3860800"/>
            <a:ext cx="466725" cy="1223963"/>
          </a:xfrm>
          <a:prstGeom prst="downArrow">
            <a:avLst>
              <a:gd name="adj1" fmla="val 50000"/>
              <a:gd name="adj2" fmla="val 65561"/>
            </a:avLst>
          </a:prstGeom>
          <a:solidFill>
            <a:srgbClr val="F4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114425" y="5300663"/>
            <a:ext cx="8131175" cy="1076325"/>
          </a:xfrm>
          <a:prstGeom prst="rect">
            <a:avLst/>
          </a:prstGeom>
          <a:noFill/>
          <a:ln w="9525">
            <a:solidFill>
              <a:srgbClr val="F4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99"/>
                </a:solidFill>
              </a:rPr>
              <a:t>1 a cada 1.000</a:t>
            </a:r>
            <a:r>
              <a:rPr lang="pt-BR" sz="3200" b="1">
                <a:solidFill>
                  <a:srgbClr val="FFFF99"/>
                </a:solidFill>
              </a:rPr>
              <a:t> RN necessita de intubação e massagem e medicações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156075" y="6524625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FFFFFF"/>
                </a:solidFill>
                <a:latin typeface="Times New Roman" pitchFamily="18" charset="0"/>
              </a:rPr>
              <a:t>Textbook of Neonatal Resuscitation, 5th Ed. AAP/AHA; 2006</a:t>
            </a:r>
          </a:p>
        </p:txBody>
      </p:sp>
    </p:spTree>
    <p:extLst>
      <p:ext uri="{BB962C8B-B14F-4D97-AF65-F5344CB8AC3E}">
        <p14:creationId xmlns:p14="http://schemas.microsoft.com/office/powerpoint/2010/main" val="65068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67036" y="188640"/>
            <a:ext cx="84486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sz="3200" b="1" dirty="0" smtClean="0">
                <a:solidFill>
                  <a:srgbClr val="FFFF00"/>
                </a:solidFill>
              </a:rPr>
              <a:t>CUIDADOS NO MOMENTO DO PARTO</a:t>
            </a:r>
            <a:endParaRPr lang="pt-BR" sz="3200" b="1" dirty="0">
              <a:solidFill>
                <a:srgbClr val="FFFF00"/>
              </a:solidFill>
            </a:endParaRPr>
          </a:p>
        </p:txBody>
      </p:sp>
      <p:pic>
        <p:nvPicPr>
          <p:cNvPr id="55298" name="Picture 2" descr="http://boock.files.wordpress.com/2008/10/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84" y="3068960"/>
            <a:ext cx="51534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2822" y="1340768"/>
            <a:ext cx="4848670" cy="120032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99"/>
                </a:solidFill>
              </a:rPr>
              <a:t>6% RNT </a:t>
            </a:r>
            <a:r>
              <a:rPr lang="pt-BR" sz="2400" b="1" dirty="0">
                <a:solidFill>
                  <a:srgbClr val="FFFF99"/>
                </a:solidFill>
              </a:rPr>
              <a:t>necessita de assistência  para iniciar a respiração ao nascimento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0893" y="3269251"/>
            <a:ext cx="4752528" cy="120032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</a:rPr>
              <a:t>14%</a:t>
            </a:r>
            <a:r>
              <a:rPr lang="pt-BR" sz="2400" b="1" dirty="0" smtClean="0">
                <a:solidFill>
                  <a:srgbClr val="FFFF99"/>
                </a:solidFill>
              </a:rPr>
              <a:t> RNPTT </a:t>
            </a:r>
            <a:r>
              <a:rPr lang="pt-BR" sz="2400" b="1" dirty="0">
                <a:solidFill>
                  <a:srgbClr val="FFFF99"/>
                </a:solidFill>
              </a:rPr>
              <a:t>necessita de </a:t>
            </a:r>
            <a:br>
              <a:rPr lang="pt-BR" sz="2400" b="1" dirty="0">
                <a:solidFill>
                  <a:srgbClr val="FFFF99"/>
                </a:solidFill>
              </a:rPr>
            </a:br>
            <a:r>
              <a:rPr lang="pt-BR" sz="2400" b="1" dirty="0">
                <a:solidFill>
                  <a:srgbClr val="FFFF99"/>
                </a:solidFill>
              </a:rPr>
              <a:t>assistência  para iniciar a respiração ao nascimento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8624" y="5099700"/>
            <a:ext cx="3957067" cy="1569660"/>
          </a:xfrm>
          <a:prstGeom prst="rect">
            <a:avLst/>
          </a:prstGeom>
          <a:noFill/>
          <a:ln w="9525">
            <a:solidFill>
              <a:srgbClr val="F4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</a:rPr>
              <a:t>60% </a:t>
            </a:r>
            <a:r>
              <a:rPr lang="pt-BR" sz="2400" b="1" dirty="0" smtClean="0">
                <a:solidFill>
                  <a:srgbClr val="FFFF99"/>
                </a:solidFill>
              </a:rPr>
              <a:t>RNPTE </a:t>
            </a:r>
            <a:r>
              <a:rPr lang="pt-BR" sz="2400" b="1" dirty="0">
                <a:solidFill>
                  <a:srgbClr val="FFFF99"/>
                </a:solidFill>
              </a:rPr>
              <a:t>necessita de assistência  para iniciar a respiração ao nascimento </a:t>
            </a:r>
          </a:p>
        </p:txBody>
      </p:sp>
    </p:spTree>
    <p:extLst>
      <p:ext uri="{BB962C8B-B14F-4D97-AF65-F5344CB8AC3E}">
        <p14:creationId xmlns:p14="http://schemas.microsoft.com/office/powerpoint/2010/main" val="6845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0972" y="251931"/>
            <a:ext cx="9217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Instrutores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da Reanimação neonatal pela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SBP</a:t>
            </a:r>
          </a:p>
          <a:p>
            <a:pPr>
              <a:lnSpc>
                <a:spcPct val="200000"/>
              </a:lnSpc>
            </a:pPr>
            <a:endParaRPr lang="pt-BR" sz="2800" b="1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/>
              <a:t>Total: 160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/>
              <a:t>São Paulo: 91 (57%)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/>
              <a:t>Interior: 69 distribuídos em 34 cidades</a:t>
            </a:r>
            <a:endParaRPr lang="pt-BR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1" y="4481431"/>
            <a:ext cx="2264839" cy="23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57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1012" y="188640"/>
            <a:ext cx="9217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b="1" dirty="0" smtClean="0"/>
              <a:t>CURSO </a:t>
            </a:r>
            <a:r>
              <a:rPr lang="pt-BR" sz="2800" b="1" dirty="0"/>
              <a:t>DE REANIMAÇÃO NEONATAL </a:t>
            </a:r>
            <a:r>
              <a:rPr lang="pt-BR" sz="2800" b="1" dirty="0" smtClean="0"/>
              <a:t>PARA: </a:t>
            </a:r>
            <a:r>
              <a:rPr lang="pt-BR" sz="2800" b="1" dirty="0"/>
              <a:t>MÉDICOS </a:t>
            </a:r>
            <a:r>
              <a:rPr lang="pt-BR" sz="2800" b="1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pt-BR" sz="2800" b="1" dirty="0" smtClean="0"/>
              <a:t>PROFISSIONAIS </a:t>
            </a:r>
            <a:r>
              <a:rPr lang="pt-BR" sz="2800" b="1" dirty="0"/>
              <a:t>DE </a:t>
            </a:r>
            <a:r>
              <a:rPr lang="pt-BR" sz="2800" b="1" dirty="0" smtClean="0"/>
              <a:t>SAÚDE</a:t>
            </a:r>
          </a:p>
          <a:p>
            <a:pPr>
              <a:lnSpc>
                <a:spcPct val="200000"/>
              </a:lnSpc>
            </a:pPr>
            <a:endParaRPr lang="pt-BR" sz="2800" dirty="0"/>
          </a:p>
          <a:p>
            <a:pPr>
              <a:lnSpc>
                <a:spcPct val="200000"/>
              </a:lnSpc>
            </a:pPr>
            <a:r>
              <a:rPr lang="pt-BR" sz="2800" dirty="0" smtClean="0"/>
              <a:t>Instrutores da Reanimação neonatal pela SBP</a:t>
            </a:r>
            <a:endParaRPr lang="pt-B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1" y="4481431"/>
            <a:ext cx="2264839" cy="23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0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10237"/>
            <a:ext cx="4680520" cy="66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5" y="192665"/>
            <a:ext cx="8748489" cy="65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nda">
  <a:themeElements>
    <a:clrScheme name="Fend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en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end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nd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2034</TotalTime>
  <Words>235</Words>
  <Application>Microsoft Office PowerPoint</Application>
  <PresentationFormat>Slides de 35 mm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Fenda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notelilian</dc:creator>
  <cp:lastModifiedBy>Lilian</cp:lastModifiedBy>
  <cp:revision>113</cp:revision>
  <dcterms:created xsi:type="dcterms:W3CDTF">2005-03-19T13:20:04Z</dcterms:created>
  <dcterms:modified xsi:type="dcterms:W3CDTF">2014-02-26T13:42:30Z</dcterms:modified>
</cp:coreProperties>
</file>