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notesMasterIdLst>
    <p:notesMasterId r:id="rId42"/>
  </p:notesMasterIdLst>
  <p:sldIdLst>
    <p:sldId id="260" r:id="rId5"/>
    <p:sldId id="266" r:id="rId6"/>
    <p:sldId id="267" r:id="rId7"/>
    <p:sldId id="258" r:id="rId8"/>
    <p:sldId id="274" r:id="rId9"/>
    <p:sldId id="275" r:id="rId10"/>
    <p:sldId id="276" r:id="rId11"/>
    <p:sldId id="277" r:id="rId12"/>
    <p:sldId id="262" r:id="rId13"/>
    <p:sldId id="265" r:id="rId14"/>
    <p:sldId id="268" r:id="rId15"/>
    <p:sldId id="269" r:id="rId16"/>
    <p:sldId id="270" r:id="rId17"/>
    <p:sldId id="271" r:id="rId18"/>
    <p:sldId id="299" r:id="rId19"/>
    <p:sldId id="294" r:id="rId20"/>
    <p:sldId id="295" r:id="rId21"/>
    <p:sldId id="296" r:id="rId22"/>
    <p:sldId id="297" r:id="rId23"/>
    <p:sldId id="303" r:id="rId24"/>
    <p:sldId id="300" r:id="rId25"/>
    <p:sldId id="301" r:id="rId26"/>
    <p:sldId id="302" r:id="rId27"/>
    <p:sldId id="304" r:id="rId28"/>
    <p:sldId id="305" r:id="rId29"/>
    <p:sldId id="306" r:id="rId30"/>
    <p:sldId id="280" r:id="rId31"/>
    <p:sldId id="307" r:id="rId32"/>
    <p:sldId id="286" r:id="rId33"/>
    <p:sldId id="288" r:id="rId34"/>
    <p:sldId id="312" r:id="rId35"/>
    <p:sldId id="308" r:id="rId36"/>
    <p:sldId id="314" r:id="rId37"/>
    <p:sldId id="315" r:id="rId38"/>
    <p:sldId id="316" r:id="rId39"/>
    <p:sldId id="309" r:id="rId40"/>
    <p:sldId id="311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741432396251674"/>
          <c:y val="1.4745433789954339E-2"/>
          <c:w val="0.809917224453369"/>
          <c:h val="0.73570547945205478"/>
        </c:manualLayout>
      </c:layout>
      <c:lineChart>
        <c:grouping val="standard"/>
        <c:varyColors val="0"/>
        <c:ser>
          <c:idx val="0"/>
          <c:order val="0"/>
          <c:tx>
            <c:strRef>
              <c:f>Plan1!$A$2</c:f>
              <c:strCache>
                <c:ptCount val="1"/>
                <c:pt idx="0">
                  <c:v>Argentina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Plan1!$B$1:$M$1</c:f>
              <c:strCache>
                <c:ptCount val="12"/>
                <c:pt idx="0">
                  <c:v>1960</c:v>
                </c:pt>
                <c:pt idx="1">
                  <c:v>1965</c:v>
                </c:pt>
                <c:pt idx="2">
                  <c:v>1970</c:v>
                </c:pt>
                <c:pt idx="3">
                  <c:v>1975</c:v>
                </c:pt>
                <c:pt idx="4">
                  <c:v>1980</c:v>
                </c:pt>
                <c:pt idx="5">
                  <c:v>1985</c:v>
                </c:pt>
                <c:pt idx="6">
                  <c:v>1990</c:v>
                </c:pt>
                <c:pt idx="7">
                  <c:v>1995</c:v>
                </c:pt>
                <c:pt idx="8">
                  <c:v>2000</c:v>
                </c:pt>
                <c:pt idx="9">
                  <c:v>2005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Plan1!$B$2:$M$2</c:f>
              <c:numCache>
                <c:formatCode>General</c:formatCode>
                <c:ptCount val="12"/>
                <c:pt idx="0">
                  <c:v>60.6</c:v>
                </c:pt>
                <c:pt idx="1">
                  <c:v>48.4</c:v>
                </c:pt>
                <c:pt idx="2">
                  <c:v>49</c:v>
                </c:pt>
                <c:pt idx="3">
                  <c:v>47.7</c:v>
                </c:pt>
                <c:pt idx="4">
                  <c:v>38.1</c:v>
                </c:pt>
                <c:pt idx="5">
                  <c:v>29.3</c:v>
                </c:pt>
                <c:pt idx="6">
                  <c:v>24.4</c:v>
                </c:pt>
                <c:pt idx="7">
                  <c:v>20.8</c:v>
                </c:pt>
                <c:pt idx="8">
                  <c:v>18.100000000000001</c:v>
                </c:pt>
                <c:pt idx="9">
                  <c:v>15.4</c:v>
                </c:pt>
                <c:pt idx="10">
                  <c:v>13</c:v>
                </c:pt>
                <c:pt idx="11">
                  <c:v>12.6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Plan1!$A$3</c:f>
              <c:strCache>
                <c:ptCount val="1"/>
                <c:pt idx="0">
                  <c:v>Brazil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Plan1!$B$1:$M$1</c:f>
              <c:strCache>
                <c:ptCount val="12"/>
                <c:pt idx="0">
                  <c:v>1960</c:v>
                </c:pt>
                <c:pt idx="1">
                  <c:v>1965</c:v>
                </c:pt>
                <c:pt idx="2">
                  <c:v>1970</c:v>
                </c:pt>
                <c:pt idx="3">
                  <c:v>1975</c:v>
                </c:pt>
                <c:pt idx="4">
                  <c:v>1980</c:v>
                </c:pt>
                <c:pt idx="5">
                  <c:v>1985</c:v>
                </c:pt>
                <c:pt idx="6">
                  <c:v>1990</c:v>
                </c:pt>
                <c:pt idx="7">
                  <c:v>1995</c:v>
                </c:pt>
                <c:pt idx="8">
                  <c:v>2000</c:v>
                </c:pt>
                <c:pt idx="9">
                  <c:v>2005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Plan1!$B$3:$M$3</c:f>
              <c:numCache>
                <c:formatCode>General</c:formatCode>
                <c:ptCount val="12"/>
                <c:pt idx="0">
                  <c:v>134.80000000000001</c:v>
                </c:pt>
                <c:pt idx="1">
                  <c:v>116.8</c:v>
                </c:pt>
                <c:pt idx="2">
                  <c:v>99.2</c:v>
                </c:pt>
                <c:pt idx="3">
                  <c:v>86.7</c:v>
                </c:pt>
                <c:pt idx="4">
                  <c:v>71.2</c:v>
                </c:pt>
                <c:pt idx="5">
                  <c:v>57.3</c:v>
                </c:pt>
                <c:pt idx="6">
                  <c:v>48.8</c:v>
                </c:pt>
                <c:pt idx="7">
                  <c:v>41</c:v>
                </c:pt>
                <c:pt idx="8">
                  <c:v>31.2</c:v>
                </c:pt>
                <c:pt idx="9">
                  <c:v>22</c:v>
                </c:pt>
                <c:pt idx="10">
                  <c:v>15</c:v>
                </c:pt>
                <c:pt idx="11">
                  <c:v>13.9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Plan1!$A$4</c:f>
              <c:strCache>
                <c:ptCount val="1"/>
                <c:pt idx="0">
                  <c:v>Mexico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Plan1!$B$1:$M$1</c:f>
              <c:strCache>
                <c:ptCount val="12"/>
                <c:pt idx="0">
                  <c:v>1960</c:v>
                </c:pt>
                <c:pt idx="1">
                  <c:v>1965</c:v>
                </c:pt>
                <c:pt idx="2">
                  <c:v>1970</c:v>
                </c:pt>
                <c:pt idx="3">
                  <c:v>1975</c:v>
                </c:pt>
                <c:pt idx="4">
                  <c:v>1980</c:v>
                </c:pt>
                <c:pt idx="5">
                  <c:v>1985</c:v>
                </c:pt>
                <c:pt idx="6">
                  <c:v>1990</c:v>
                </c:pt>
                <c:pt idx="7">
                  <c:v>1995</c:v>
                </c:pt>
                <c:pt idx="8">
                  <c:v>2000</c:v>
                </c:pt>
                <c:pt idx="9">
                  <c:v>2005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Plan1!$B$4:$M$4</c:f>
              <c:numCache>
                <c:formatCode>General</c:formatCode>
                <c:ptCount val="12"/>
                <c:pt idx="0">
                  <c:v>100.6</c:v>
                </c:pt>
                <c:pt idx="1">
                  <c:v>88.7</c:v>
                </c:pt>
                <c:pt idx="2">
                  <c:v>77.8</c:v>
                </c:pt>
                <c:pt idx="3">
                  <c:v>67</c:v>
                </c:pt>
                <c:pt idx="4">
                  <c:v>54.8</c:v>
                </c:pt>
                <c:pt idx="5">
                  <c:v>45.1</c:v>
                </c:pt>
                <c:pt idx="6">
                  <c:v>38.1</c:v>
                </c:pt>
                <c:pt idx="7">
                  <c:v>31.1</c:v>
                </c:pt>
                <c:pt idx="8">
                  <c:v>24.1</c:v>
                </c:pt>
                <c:pt idx="9">
                  <c:v>18.399999999999999</c:v>
                </c:pt>
                <c:pt idx="10">
                  <c:v>14.1</c:v>
                </c:pt>
                <c:pt idx="11">
                  <c:v>13.4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Plan1!$A$5</c:f>
              <c:strCache>
                <c:ptCount val="1"/>
                <c:pt idx="0">
                  <c:v>Poland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Plan1!$B$1:$M$1</c:f>
              <c:strCache>
                <c:ptCount val="12"/>
                <c:pt idx="0">
                  <c:v>1960</c:v>
                </c:pt>
                <c:pt idx="1">
                  <c:v>1965</c:v>
                </c:pt>
                <c:pt idx="2">
                  <c:v>1970</c:v>
                </c:pt>
                <c:pt idx="3">
                  <c:v>1975</c:v>
                </c:pt>
                <c:pt idx="4">
                  <c:v>1980</c:v>
                </c:pt>
                <c:pt idx="5">
                  <c:v>1985</c:v>
                </c:pt>
                <c:pt idx="6">
                  <c:v>1990</c:v>
                </c:pt>
                <c:pt idx="7">
                  <c:v>1995</c:v>
                </c:pt>
                <c:pt idx="8">
                  <c:v>2000</c:v>
                </c:pt>
                <c:pt idx="9">
                  <c:v>2005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Plan1!$B$5:$M$5</c:f>
              <c:numCache>
                <c:formatCode>General</c:formatCode>
                <c:ptCount val="12"/>
                <c:pt idx="0">
                  <c:v>58.3</c:v>
                </c:pt>
                <c:pt idx="1">
                  <c:v>41.2</c:v>
                </c:pt>
                <c:pt idx="2">
                  <c:v>31.6</c:v>
                </c:pt>
                <c:pt idx="3">
                  <c:v>24.9</c:v>
                </c:pt>
                <c:pt idx="4">
                  <c:v>21.1</c:v>
                </c:pt>
                <c:pt idx="5">
                  <c:v>17.899999999999999</c:v>
                </c:pt>
                <c:pt idx="6">
                  <c:v>15.1</c:v>
                </c:pt>
                <c:pt idx="7">
                  <c:v>12.1</c:v>
                </c:pt>
                <c:pt idx="8">
                  <c:v>8.3000000000000007</c:v>
                </c:pt>
                <c:pt idx="9">
                  <c:v>6.5</c:v>
                </c:pt>
                <c:pt idx="10">
                  <c:v>5.2</c:v>
                </c:pt>
                <c:pt idx="11">
                  <c:v>4.9000000000000004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Plan1!$A$6</c:f>
              <c:strCache>
                <c:ptCount val="1"/>
                <c:pt idx="0">
                  <c:v>Russian Federation</c:v>
                </c:pt>
              </c:strCache>
            </c:strRef>
          </c:tx>
          <c:spPr>
            <a:ln w="57150">
              <a:solidFill>
                <a:srgbClr val="F79646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strRef>
              <c:f>Plan1!$B$1:$M$1</c:f>
              <c:strCache>
                <c:ptCount val="12"/>
                <c:pt idx="0">
                  <c:v>1960</c:v>
                </c:pt>
                <c:pt idx="1">
                  <c:v>1965</c:v>
                </c:pt>
                <c:pt idx="2">
                  <c:v>1970</c:v>
                </c:pt>
                <c:pt idx="3">
                  <c:v>1975</c:v>
                </c:pt>
                <c:pt idx="4">
                  <c:v>1980</c:v>
                </c:pt>
                <c:pt idx="5">
                  <c:v>1985</c:v>
                </c:pt>
                <c:pt idx="6">
                  <c:v>1990</c:v>
                </c:pt>
                <c:pt idx="7">
                  <c:v>1995</c:v>
                </c:pt>
                <c:pt idx="8">
                  <c:v>2000</c:v>
                </c:pt>
                <c:pt idx="9">
                  <c:v>2005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Plan1!$B$6:$M$6</c:f>
              <c:numCache>
                <c:formatCode>General</c:formatCode>
                <c:ptCount val="12"/>
                <c:pt idx="2">
                  <c:v>33.4</c:v>
                </c:pt>
                <c:pt idx="3">
                  <c:v>30.2</c:v>
                </c:pt>
                <c:pt idx="4">
                  <c:v>27.4</c:v>
                </c:pt>
                <c:pt idx="5">
                  <c:v>24.8</c:v>
                </c:pt>
                <c:pt idx="6">
                  <c:v>23</c:v>
                </c:pt>
                <c:pt idx="7">
                  <c:v>21.2</c:v>
                </c:pt>
                <c:pt idx="8">
                  <c:v>17.8</c:v>
                </c:pt>
                <c:pt idx="9">
                  <c:v>13.7</c:v>
                </c:pt>
                <c:pt idx="10">
                  <c:v>10.3</c:v>
                </c:pt>
                <c:pt idx="11">
                  <c:v>9.8000000000000007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96544"/>
        <c:axId val="34145408"/>
      </c:lineChart>
      <c:catAx>
        <c:axId val="34796544"/>
        <c:scaling>
          <c:orientation val="minMax"/>
        </c:scaling>
        <c:delete val="0"/>
        <c:axPos val="b"/>
        <c:majorTickMark val="out"/>
        <c:minorTickMark val="none"/>
        <c:tickLblPos val="nextTo"/>
        <c:crossAx val="34145408"/>
        <c:crosses val="autoZero"/>
        <c:auto val="1"/>
        <c:lblAlgn val="ctr"/>
        <c:lblOffset val="100"/>
        <c:noMultiLvlLbl val="0"/>
      </c:catAx>
      <c:valAx>
        <c:axId val="34145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347965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pt-BR"/>
          </a:p>
        </c:txPr>
      </c:dTable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EA2FFA-C4E3-4B38-82D4-D960E3B9B69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873DF7E-2853-483C-B17F-1F631CF801A4}">
      <dgm:prSet phldrT="[Texto]" custT="1"/>
      <dgm:spPr>
        <a:xfrm>
          <a:off x="678515" y="1540"/>
          <a:ext cx="3266282" cy="1016642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sz="20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Nascidos Vivos em 2011</a:t>
          </a:r>
          <a:endParaRPr lang="pt-BR" sz="20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F31AD2AB-DDF5-4F38-B517-D7265BB6178A}" type="parTrans" cxnId="{505C1E75-AD33-4B9F-ADA6-9419DFD24ECA}">
      <dgm:prSet/>
      <dgm:spPr/>
      <dgm:t>
        <a:bodyPr/>
        <a:lstStyle/>
        <a:p>
          <a:endParaRPr lang="pt-BR"/>
        </a:p>
      </dgm:t>
    </dgm:pt>
    <dgm:pt modelId="{F1A50E37-0A05-4B26-81BF-15742DEC7DF0}" type="sibTrans" cxnId="{505C1E75-AD33-4B9F-ADA6-9419DFD24ECA}">
      <dgm:prSet/>
      <dgm:spPr/>
      <dgm:t>
        <a:bodyPr/>
        <a:lstStyle/>
        <a:p>
          <a:endParaRPr lang="pt-BR"/>
        </a:p>
      </dgm:t>
    </dgm:pt>
    <dgm:pt modelId="{B2FA2CA1-6423-4387-9879-CDD023D9C3E6}">
      <dgm:prSet phldrT="[Texto]" custT="1"/>
      <dgm:spPr>
        <a:xfrm>
          <a:off x="678515" y="1069014"/>
          <a:ext cx="3266282" cy="1016642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sz="20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Crianças com cardiopatia congênita/ano</a:t>
          </a:r>
          <a:endParaRPr lang="pt-BR" sz="20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B5B3EA4C-1158-4DF5-8ACB-204BCDD5C040}" type="parTrans" cxnId="{E7F9E3BC-6E1E-45BA-A926-27DB2384616A}">
      <dgm:prSet/>
      <dgm:spPr/>
      <dgm:t>
        <a:bodyPr/>
        <a:lstStyle/>
        <a:p>
          <a:endParaRPr lang="pt-BR"/>
        </a:p>
      </dgm:t>
    </dgm:pt>
    <dgm:pt modelId="{7A2EAAD6-5606-4D40-B198-FA1CF13A4135}" type="sibTrans" cxnId="{E7F9E3BC-6E1E-45BA-A926-27DB2384616A}">
      <dgm:prSet/>
      <dgm:spPr/>
      <dgm:t>
        <a:bodyPr/>
        <a:lstStyle/>
        <a:p>
          <a:endParaRPr lang="pt-BR"/>
        </a:p>
      </dgm:t>
    </dgm:pt>
    <dgm:pt modelId="{65007433-D095-4630-889B-CCB85BD2E92B}">
      <dgm:prSet phldrT="[Texto]" custT="1"/>
      <dgm:spPr>
        <a:xfrm rot="5400000">
          <a:off x="4489916" y="716749"/>
          <a:ext cx="630936" cy="1721171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    5.491</a:t>
          </a:r>
          <a:endParaRPr lang="pt-BR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CF725A00-8C36-4BA5-B372-F0C66B4EC385}" type="parTrans" cxnId="{F82A1B4B-24C6-4B65-9EFE-6169C6A10CE9}">
      <dgm:prSet/>
      <dgm:spPr/>
      <dgm:t>
        <a:bodyPr/>
        <a:lstStyle/>
        <a:p>
          <a:endParaRPr lang="pt-BR"/>
        </a:p>
      </dgm:t>
    </dgm:pt>
    <dgm:pt modelId="{4C670774-AE28-45EB-83C1-E7459FA7B984}" type="sibTrans" cxnId="{F82A1B4B-24C6-4B65-9EFE-6169C6A10CE9}">
      <dgm:prSet/>
      <dgm:spPr/>
      <dgm:t>
        <a:bodyPr/>
        <a:lstStyle/>
        <a:p>
          <a:endParaRPr lang="pt-BR"/>
        </a:p>
      </dgm:t>
    </dgm:pt>
    <dgm:pt modelId="{4C2347B8-1E1B-4654-9891-40696280590B}">
      <dgm:prSet phldrT="[Texto]" custT="1"/>
      <dgm:spPr>
        <a:xfrm>
          <a:off x="678515" y="2136488"/>
          <a:ext cx="3266282" cy="1016642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sz="20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Necessidade de cirurgias população geral</a:t>
          </a:r>
          <a:endParaRPr lang="pt-BR" sz="20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AB42385F-0D3A-468B-94E8-662D79981CCC}" type="parTrans" cxnId="{C5EC2E65-4DD9-48E5-9AD0-CFA382336197}">
      <dgm:prSet/>
      <dgm:spPr/>
      <dgm:t>
        <a:bodyPr/>
        <a:lstStyle/>
        <a:p>
          <a:endParaRPr lang="pt-BR"/>
        </a:p>
      </dgm:t>
    </dgm:pt>
    <dgm:pt modelId="{F54D67D6-B5EE-42AE-8D0D-124FBF32F6BC}" type="sibTrans" cxnId="{C5EC2E65-4DD9-48E5-9AD0-CFA382336197}">
      <dgm:prSet/>
      <dgm:spPr/>
      <dgm:t>
        <a:bodyPr/>
        <a:lstStyle/>
        <a:p>
          <a:endParaRPr lang="pt-BR"/>
        </a:p>
      </dgm:t>
    </dgm:pt>
    <dgm:pt modelId="{1FA0EC17-B108-4287-8C2E-89FB8F0C3149}">
      <dgm:prSet phldrT="[Texto]" custT="1"/>
      <dgm:spPr>
        <a:xfrm rot="5400000">
          <a:off x="5573642" y="435147"/>
          <a:ext cx="813313" cy="4449693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80%  =  </a:t>
          </a:r>
          <a:r>
            <a:rPr lang="pt-BR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4.393</a:t>
          </a:r>
          <a:r>
            <a:rPr lang="pt-BR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 cir./ano</a:t>
          </a:r>
          <a:endParaRPr lang="pt-BR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2FB91749-B8C4-47FA-9042-80FF681B8AED}" type="parTrans" cxnId="{9D680B33-1A0D-4324-B6B8-88AB70D5F98D}">
      <dgm:prSet/>
      <dgm:spPr/>
      <dgm:t>
        <a:bodyPr/>
        <a:lstStyle/>
        <a:p>
          <a:endParaRPr lang="pt-BR"/>
        </a:p>
      </dgm:t>
    </dgm:pt>
    <dgm:pt modelId="{587CBC39-FA66-4945-BE29-DE547CB776C7}" type="sibTrans" cxnId="{9D680B33-1A0D-4324-B6B8-88AB70D5F98D}">
      <dgm:prSet/>
      <dgm:spPr/>
      <dgm:t>
        <a:bodyPr/>
        <a:lstStyle/>
        <a:p>
          <a:endParaRPr lang="pt-BR"/>
        </a:p>
      </dgm:t>
    </dgm:pt>
    <dgm:pt modelId="{DB3ED783-0EA6-4A29-B80C-7AA3C6A15587}">
      <dgm:prSet phldrT="[Texto]"/>
      <dgm:spPr>
        <a:xfrm rot="5400000">
          <a:off x="4486422" y="-336759"/>
          <a:ext cx="609993" cy="1693241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endParaRPr lang="pt-BR" sz="13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2706307-A844-422B-BBAC-42C82A629F74}" type="parTrans" cxnId="{9EBA1EE9-6B7B-4E1B-AF77-B8AAD88512D1}">
      <dgm:prSet/>
      <dgm:spPr/>
      <dgm:t>
        <a:bodyPr/>
        <a:lstStyle/>
        <a:p>
          <a:endParaRPr lang="pt-BR"/>
        </a:p>
      </dgm:t>
    </dgm:pt>
    <dgm:pt modelId="{F32AB2F9-4B76-4A18-9DC2-C90CB1C4510A}" type="sibTrans" cxnId="{9EBA1EE9-6B7B-4E1B-AF77-B8AAD88512D1}">
      <dgm:prSet/>
      <dgm:spPr/>
      <dgm:t>
        <a:bodyPr/>
        <a:lstStyle/>
        <a:p>
          <a:endParaRPr lang="pt-BR"/>
        </a:p>
      </dgm:t>
    </dgm:pt>
    <dgm:pt modelId="{37B00D06-6985-47D6-AF13-A3C7F5CD1CD7}">
      <dgm:prSet phldrT="[Texto]" custT="1"/>
      <dgm:spPr>
        <a:xfrm rot="5400000">
          <a:off x="4486422" y="-336759"/>
          <a:ext cx="609993" cy="1693241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pt-BR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610.222</a:t>
          </a:r>
          <a:endParaRPr lang="pt-BR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521A4F12-9B2F-4E81-9DC1-6CEA52D4AE20}" type="parTrans" cxnId="{C7EA4CDF-7829-4769-A489-BEA215DA9CB3}">
      <dgm:prSet/>
      <dgm:spPr/>
      <dgm:t>
        <a:bodyPr/>
        <a:lstStyle/>
        <a:p>
          <a:endParaRPr lang="pt-BR"/>
        </a:p>
      </dgm:t>
    </dgm:pt>
    <dgm:pt modelId="{D089B2A0-7DF2-44C9-8CE4-728005DAD71C}" type="sibTrans" cxnId="{C7EA4CDF-7829-4769-A489-BEA215DA9CB3}">
      <dgm:prSet/>
      <dgm:spPr/>
      <dgm:t>
        <a:bodyPr/>
        <a:lstStyle/>
        <a:p>
          <a:endParaRPr lang="pt-BR"/>
        </a:p>
      </dgm:t>
    </dgm:pt>
    <dgm:pt modelId="{7BCC2920-51DF-4D43-947E-71A53B55E7E4}">
      <dgm:prSet phldrT="[Texto]" custT="1"/>
      <dgm:spPr>
        <a:xfrm rot="5400000">
          <a:off x="4486422" y="-336759"/>
          <a:ext cx="609993" cy="1693241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endParaRPr lang="pt-BR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FD2B3A9F-F327-455D-B1A1-29FF3748F2DC}" type="parTrans" cxnId="{7A867BFE-B208-4C22-9438-E2D7C6420D96}">
      <dgm:prSet/>
      <dgm:spPr/>
      <dgm:t>
        <a:bodyPr/>
        <a:lstStyle/>
        <a:p>
          <a:endParaRPr lang="pt-BR"/>
        </a:p>
      </dgm:t>
    </dgm:pt>
    <dgm:pt modelId="{5E55E1FF-6FF6-40DF-9FCB-AF4082EB2201}" type="sibTrans" cxnId="{7A867BFE-B208-4C22-9438-E2D7C6420D96}">
      <dgm:prSet/>
      <dgm:spPr/>
      <dgm:t>
        <a:bodyPr/>
        <a:lstStyle/>
        <a:p>
          <a:endParaRPr lang="pt-BR"/>
        </a:p>
      </dgm:t>
    </dgm:pt>
    <dgm:pt modelId="{58621943-937D-4273-9B52-46CEE2FD0C30}" type="pres">
      <dgm:prSet presAssocID="{F8EA2FFA-C4E3-4B38-82D4-D960E3B9B6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887E0D6-4FCE-4F5A-B573-1FC9A652B16B}" type="pres">
      <dgm:prSet presAssocID="{C873DF7E-2853-483C-B17F-1F631CF801A4}" presName="linNode" presStyleCnt="0"/>
      <dgm:spPr/>
    </dgm:pt>
    <dgm:pt modelId="{3D46906B-9687-4EBA-BDD4-A3030145A960}" type="pres">
      <dgm:prSet presAssocID="{C873DF7E-2853-483C-B17F-1F631CF801A4}" presName="parentText" presStyleLbl="node1" presStyleIdx="0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5FD18271-FDB8-45FD-BFAE-E7F6BBE6D700}" type="pres">
      <dgm:prSet presAssocID="{C873DF7E-2853-483C-B17F-1F631CF801A4}" presName="descendantText" presStyleLbl="alignAccFollowNode1" presStyleIdx="0" presStyleCnt="3" custScaleX="29160" custScaleY="75001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pt-BR"/>
        </a:p>
      </dgm:t>
    </dgm:pt>
    <dgm:pt modelId="{51A258AB-8C4D-4905-B968-93450B3695F4}" type="pres">
      <dgm:prSet presAssocID="{F1A50E37-0A05-4B26-81BF-15742DEC7DF0}" presName="sp" presStyleCnt="0"/>
      <dgm:spPr/>
    </dgm:pt>
    <dgm:pt modelId="{601F28E9-18F4-4F92-8E17-4348D16F1D55}" type="pres">
      <dgm:prSet presAssocID="{B2FA2CA1-6423-4387-9879-CDD023D9C3E6}" presName="linNode" presStyleCnt="0"/>
      <dgm:spPr/>
    </dgm:pt>
    <dgm:pt modelId="{D80E6880-EBB9-49D8-840C-841778AA0A63}" type="pres">
      <dgm:prSet presAssocID="{B2FA2CA1-6423-4387-9879-CDD023D9C3E6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1E6E20E2-D11C-42EE-BD56-505E6B2816CE}" type="pres">
      <dgm:prSet presAssocID="{B2FA2CA1-6423-4387-9879-CDD023D9C3E6}" presName="descendantText" presStyleLbl="alignAccFollowNode1" presStyleIdx="1" presStyleCnt="3" custFlipVert="0" custScaleX="29641" custScaleY="7757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pt-BR"/>
        </a:p>
      </dgm:t>
    </dgm:pt>
    <dgm:pt modelId="{EE836C07-B6FB-4D32-BEAB-2C30FEE723F8}" type="pres">
      <dgm:prSet presAssocID="{7A2EAAD6-5606-4D40-B198-FA1CF13A4135}" presName="sp" presStyleCnt="0"/>
      <dgm:spPr/>
    </dgm:pt>
    <dgm:pt modelId="{606694AB-0154-4880-858C-BDFDF3ECB768}" type="pres">
      <dgm:prSet presAssocID="{4C2347B8-1E1B-4654-9891-40696280590B}" presName="linNode" presStyleCnt="0"/>
      <dgm:spPr/>
    </dgm:pt>
    <dgm:pt modelId="{A388691D-F01A-47E3-8A1C-913E609DD2FB}" type="pres">
      <dgm:prSet presAssocID="{4C2347B8-1E1B-4654-9891-40696280590B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D0636142-C20C-456D-875C-5BA12BAE01DA}" type="pres">
      <dgm:prSet presAssocID="{4C2347B8-1E1B-4654-9891-40696280590B}" presName="descendantText" presStyleLbl="alignAccFollowNode1" presStyleIdx="2" presStyleCnt="3" custScaleX="76630" custLinFactNeighborX="-5797" custLinFactNeighborY="186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pt-BR"/>
        </a:p>
      </dgm:t>
    </dgm:pt>
  </dgm:ptLst>
  <dgm:cxnLst>
    <dgm:cxn modelId="{16A26779-97E6-4AC7-9625-DE2A19EC2E06}" type="presOf" srcId="{7BCC2920-51DF-4D43-947E-71A53B55E7E4}" destId="{5FD18271-FDB8-45FD-BFAE-E7F6BBE6D700}" srcOrd="0" destOrd="0" presId="urn:microsoft.com/office/officeart/2005/8/layout/vList5"/>
    <dgm:cxn modelId="{505C1E75-AD33-4B9F-ADA6-9419DFD24ECA}" srcId="{F8EA2FFA-C4E3-4B38-82D4-D960E3B9B692}" destId="{C873DF7E-2853-483C-B17F-1F631CF801A4}" srcOrd="0" destOrd="0" parTransId="{F31AD2AB-DDF5-4F38-B517-D7265BB6178A}" sibTransId="{F1A50E37-0A05-4B26-81BF-15742DEC7DF0}"/>
    <dgm:cxn modelId="{E7F9E3BC-6E1E-45BA-A926-27DB2384616A}" srcId="{F8EA2FFA-C4E3-4B38-82D4-D960E3B9B692}" destId="{B2FA2CA1-6423-4387-9879-CDD023D9C3E6}" srcOrd="1" destOrd="0" parTransId="{B5B3EA4C-1158-4DF5-8ACB-204BCDD5C040}" sibTransId="{7A2EAAD6-5606-4D40-B198-FA1CF13A4135}"/>
    <dgm:cxn modelId="{F71FA623-A121-47D3-AB08-E6F612B5861C}" type="presOf" srcId="{37B00D06-6985-47D6-AF13-A3C7F5CD1CD7}" destId="{5FD18271-FDB8-45FD-BFAE-E7F6BBE6D700}" srcOrd="0" destOrd="1" presId="urn:microsoft.com/office/officeart/2005/8/layout/vList5"/>
    <dgm:cxn modelId="{8C15B94B-C08B-4D4B-ACBD-1729EB32F693}" type="presOf" srcId="{4C2347B8-1E1B-4654-9891-40696280590B}" destId="{A388691D-F01A-47E3-8A1C-913E609DD2FB}" srcOrd="0" destOrd="0" presId="urn:microsoft.com/office/officeart/2005/8/layout/vList5"/>
    <dgm:cxn modelId="{9D680B33-1A0D-4324-B6B8-88AB70D5F98D}" srcId="{4C2347B8-1E1B-4654-9891-40696280590B}" destId="{1FA0EC17-B108-4287-8C2E-89FB8F0C3149}" srcOrd="0" destOrd="0" parTransId="{2FB91749-B8C4-47FA-9042-80FF681B8AED}" sibTransId="{587CBC39-FA66-4945-BE29-DE547CB776C7}"/>
    <dgm:cxn modelId="{F82A1B4B-24C6-4B65-9EFE-6169C6A10CE9}" srcId="{B2FA2CA1-6423-4387-9879-CDD023D9C3E6}" destId="{65007433-D095-4630-889B-CCB85BD2E92B}" srcOrd="0" destOrd="0" parTransId="{CF725A00-8C36-4BA5-B372-F0C66B4EC385}" sibTransId="{4C670774-AE28-45EB-83C1-E7459FA7B984}"/>
    <dgm:cxn modelId="{C7EA4CDF-7829-4769-A489-BEA215DA9CB3}" srcId="{C873DF7E-2853-483C-B17F-1F631CF801A4}" destId="{37B00D06-6985-47D6-AF13-A3C7F5CD1CD7}" srcOrd="1" destOrd="0" parTransId="{521A4F12-9B2F-4E81-9DC1-6CEA52D4AE20}" sibTransId="{D089B2A0-7DF2-44C9-8CE4-728005DAD71C}"/>
    <dgm:cxn modelId="{C5EC2E65-4DD9-48E5-9AD0-CFA382336197}" srcId="{F8EA2FFA-C4E3-4B38-82D4-D960E3B9B692}" destId="{4C2347B8-1E1B-4654-9891-40696280590B}" srcOrd="2" destOrd="0" parTransId="{AB42385F-0D3A-468B-94E8-662D79981CCC}" sibTransId="{F54D67D6-B5EE-42AE-8D0D-124FBF32F6BC}"/>
    <dgm:cxn modelId="{5CF8F502-9BF1-4FAD-9C13-249D2BC5DCB1}" type="presOf" srcId="{C873DF7E-2853-483C-B17F-1F631CF801A4}" destId="{3D46906B-9687-4EBA-BDD4-A3030145A960}" srcOrd="0" destOrd="0" presId="urn:microsoft.com/office/officeart/2005/8/layout/vList5"/>
    <dgm:cxn modelId="{F2C49F51-AF53-4FC9-8B71-78A427E43323}" type="presOf" srcId="{1FA0EC17-B108-4287-8C2E-89FB8F0C3149}" destId="{D0636142-C20C-456D-875C-5BA12BAE01DA}" srcOrd="0" destOrd="0" presId="urn:microsoft.com/office/officeart/2005/8/layout/vList5"/>
    <dgm:cxn modelId="{AA476A4B-F2A6-4514-8B4B-B25703B0950A}" type="presOf" srcId="{F8EA2FFA-C4E3-4B38-82D4-D960E3B9B692}" destId="{58621943-937D-4273-9B52-46CEE2FD0C30}" srcOrd="0" destOrd="0" presId="urn:microsoft.com/office/officeart/2005/8/layout/vList5"/>
    <dgm:cxn modelId="{1291E768-3518-45CE-A1B8-2A5628481B21}" type="presOf" srcId="{DB3ED783-0EA6-4A29-B80C-7AA3C6A15587}" destId="{5FD18271-FDB8-45FD-BFAE-E7F6BBE6D700}" srcOrd="0" destOrd="2" presId="urn:microsoft.com/office/officeart/2005/8/layout/vList5"/>
    <dgm:cxn modelId="{E0310E44-DE55-495A-9A99-7F5DD47EB34B}" type="presOf" srcId="{65007433-D095-4630-889B-CCB85BD2E92B}" destId="{1E6E20E2-D11C-42EE-BD56-505E6B2816CE}" srcOrd="0" destOrd="0" presId="urn:microsoft.com/office/officeart/2005/8/layout/vList5"/>
    <dgm:cxn modelId="{540540D9-82AA-40DE-B5FF-3385FFB6E75D}" type="presOf" srcId="{B2FA2CA1-6423-4387-9879-CDD023D9C3E6}" destId="{D80E6880-EBB9-49D8-840C-841778AA0A63}" srcOrd="0" destOrd="0" presId="urn:microsoft.com/office/officeart/2005/8/layout/vList5"/>
    <dgm:cxn modelId="{9EBA1EE9-6B7B-4E1B-AF77-B8AAD88512D1}" srcId="{C873DF7E-2853-483C-B17F-1F631CF801A4}" destId="{DB3ED783-0EA6-4A29-B80C-7AA3C6A15587}" srcOrd="2" destOrd="0" parTransId="{12706307-A844-422B-BBAC-42C82A629F74}" sibTransId="{F32AB2F9-4B76-4A18-9DC2-C90CB1C4510A}"/>
    <dgm:cxn modelId="{7A867BFE-B208-4C22-9438-E2D7C6420D96}" srcId="{C873DF7E-2853-483C-B17F-1F631CF801A4}" destId="{7BCC2920-51DF-4D43-947E-71A53B55E7E4}" srcOrd="0" destOrd="0" parTransId="{FD2B3A9F-F327-455D-B1A1-29FF3748F2DC}" sibTransId="{5E55E1FF-6FF6-40DF-9FCB-AF4082EB2201}"/>
    <dgm:cxn modelId="{ED3D3AED-6E39-4977-BEDA-24AF100D73BD}" type="presParOf" srcId="{58621943-937D-4273-9B52-46CEE2FD0C30}" destId="{E887E0D6-4FCE-4F5A-B573-1FC9A652B16B}" srcOrd="0" destOrd="0" presId="urn:microsoft.com/office/officeart/2005/8/layout/vList5"/>
    <dgm:cxn modelId="{AF1EBEBC-BCFA-4727-8D1F-233B144B3376}" type="presParOf" srcId="{E887E0D6-4FCE-4F5A-B573-1FC9A652B16B}" destId="{3D46906B-9687-4EBA-BDD4-A3030145A960}" srcOrd="0" destOrd="0" presId="urn:microsoft.com/office/officeart/2005/8/layout/vList5"/>
    <dgm:cxn modelId="{86B30380-BA7F-4B4E-AF70-B45B89E1EB5B}" type="presParOf" srcId="{E887E0D6-4FCE-4F5A-B573-1FC9A652B16B}" destId="{5FD18271-FDB8-45FD-BFAE-E7F6BBE6D700}" srcOrd="1" destOrd="0" presId="urn:microsoft.com/office/officeart/2005/8/layout/vList5"/>
    <dgm:cxn modelId="{834F0EB7-2CA8-45D7-8A85-B650F56F435C}" type="presParOf" srcId="{58621943-937D-4273-9B52-46CEE2FD0C30}" destId="{51A258AB-8C4D-4905-B968-93450B3695F4}" srcOrd="1" destOrd="0" presId="urn:microsoft.com/office/officeart/2005/8/layout/vList5"/>
    <dgm:cxn modelId="{0DBDF878-979A-430B-821B-14920D000490}" type="presParOf" srcId="{58621943-937D-4273-9B52-46CEE2FD0C30}" destId="{601F28E9-18F4-4F92-8E17-4348D16F1D55}" srcOrd="2" destOrd="0" presId="urn:microsoft.com/office/officeart/2005/8/layout/vList5"/>
    <dgm:cxn modelId="{22681317-6256-4F1B-B10C-C60D8BAEA48E}" type="presParOf" srcId="{601F28E9-18F4-4F92-8E17-4348D16F1D55}" destId="{D80E6880-EBB9-49D8-840C-841778AA0A63}" srcOrd="0" destOrd="0" presId="urn:microsoft.com/office/officeart/2005/8/layout/vList5"/>
    <dgm:cxn modelId="{7076089E-2C78-4D02-B12E-E6BDEB426535}" type="presParOf" srcId="{601F28E9-18F4-4F92-8E17-4348D16F1D55}" destId="{1E6E20E2-D11C-42EE-BD56-505E6B2816CE}" srcOrd="1" destOrd="0" presId="urn:microsoft.com/office/officeart/2005/8/layout/vList5"/>
    <dgm:cxn modelId="{3C176E3E-A400-4B08-9CF2-0F3B0305771B}" type="presParOf" srcId="{58621943-937D-4273-9B52-46CEE2FD0C30}" destId="{EE836C07-B6FB-4D32-BEAB-2C30FEE723F8}" srcOrd="3" destOrd="0" presId="urn:microsoft.com/office/officeart/2005/8/layout/vList5"/>
    <dgm:cxn modelId="{EA33366E-54AA-46F2-8041-725D82E11A9F}" type="presParOf" srcId="{58621943-937D-4273-9B52-46CEE2FD0C30}" destId="{606694AB-0154-4880-858C-BDFDF3ECB768}" srcOrd="4" destOrd="0" presId="urn:microsoft.com/office/officeart/2005/8/layout/vList5"/>
    <dgm:cxn modelId="{E5088FD9-5FA8-4F06-8F28-8A5520EA0854}" type="presParOf" srcId="{606694AB-0154-4880-858C-BDFDF3ECB768}" destId="{A388691D-F01A-47E3-8A1C-913E609DD2FB}" srcOrd="0" destOrd="0" presId="urn:microsoft.com/office/officeart/2005/8/layout/vList5"/>
    <dgm:cxn modelId="{19C21CEA-272B-4672-863B-677A3E733674}" type="presParOf" srcId="{606694AB-0154-4880-858C-BDFDF3ECB768}" destId="{D0636142-C20C-456D-875C-5BA12BAE01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6D25C0-3E93-491F-9F8A-FE19AF0FE5B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14DB001-D139-40FD-80FF-F578F8F1D5DF}">
      <dgm:prSet phldrT="[Texto]" custT="1"/>
      <dgm:spPr>
        <a:xfrm>
          <a:off x="2589" y="447223"/>
          <a:ext cx="3265784" cy="131041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sz="20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Coberturas diferentes da Saúde Suplementar</a:t>
          </a:r>
          <a:endParaRPr lang="pt-BR" sz="20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94D6DC15-848B-4D4D-B846-C808F052D96D}" type="parTrans" cxnId="{0C65B75F-B708-492D-B224-0F55EF956A7D}">
      <dgm:prSet/>
      <dgm:spPr/>
      <dgm:t>
        <a:bodyPr/>
        <a:lstStyle/>
        <a:p>
          <a:endParaRPr lang="pt-BR"/>
        </a:p>
      </dgm:t>
    </dgm:pt>
    <dgm:pt modelId="{DC155198-EA70-471E-9E80-C50099AB9CC4}" type="sibTrans" cxnId="{0C65B75F-B708-492D-B224-0F55EF956A7D}">
      <dgm:prSet/>
      <dgm:spPr/>
      <dgm:t>
        <a:bodyPr/>
        <a:lstStyle/>
        <a:p>
          <a:endParaRPr lang="pt-BR"/>
        </a:p>
      </dgm:t>
    </dgm:pt>
    <dgm:pt modelId="{7B140A5F-98E4-44BA-8848-24E8323AB16A}">
      <dgm:prSet phldrT="[Texto]" custT="1"/>
      <dgm:spPr>
        <a:xfrm rot="5400000">
          <a:off x="5186293" y="-1402546"/>
          <a:ext cx="1174116" cy="5009956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População SUS 55,6% = </a:t>
          </a:r>
          <a:r>
            <a:rPr lang="pt-BR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2.442</a:t>
          </a:r>
          <a:r>
            <a:rPr lang="pt-BR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 cir./ano </a:t>
          </a:r>
          <a:endParaRPr lang="pt-BR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ADAAFD63-2954-44FC-9751-824CA66D3BAA}" type="parTrans" cxnId="{C82CADEA-E9F2-4A4C-BBD7-182C82085E99}">
      <dgm:prSet/>
      <dgm:spPr/>
      <dgm:t>
        <a:bodyPr/>
        <a:lstStyle/>
        <a:p>
          <a:endParaRPr lang="pt-BR"/>
        </a:p>
      </dgm:t>
    </dgm:pt>
    <dgm:pt modelId="{56498BFE-48D8-49C3-8568-197047B89255}" type="sibTrans" cxnId="{C82CADEA-E9F2-4A4C-BBD7-182C82085E99}">
      <dgm:prSet/>
      <dgm:spPr/>
      <dgm:t>
        <a:bodyPr/>
        <a:lstStyle/>
        <a:p>
          <a:endParaRPr lang="pt-BR"/>
        </a:p>
      </dgm:t>
    </dgm:pt>
    <dgm:pt modelId="{0F954578-F716-44FF-AA3E-CE119B5FF73E}">
      <dgm:prSet phldrT="[Texto]" custT="1"/>
      <dgm:spPr>
        <a:xfrm rot="5400000">
          <a:off x="5186293" y="-1402546"/>
          <a:ext cx="1174116" cy="5009956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População SUS 80% = 3.514 cir./ano</a:t>
          </a:r>
          <a:endParaRPr lang="pt-BR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56179826-8651-410E-994D-CB3C9392C250}" type="parTrans" cxnId="{F2F84DA0-0920-4D98-99C2-7455A430E8FE}">
      <dgm:prSet/>
      <dgm:spPr/>
      <dgm:t>
        <a:bodyPr/>
        <a:lstStyle/>
        <a:p>
          <a:endParaRPr lang="pt-BR"/>
        </a:p>
      </dgm:t>
    </dgm:pt>
    <dgm:pt modelId="{2E310D00-DD92-471F-A261-86890C699B92}" type="sibTrans" cxnId="{F2F84DA0-0920-4D98-99C2-7455A430E8FE}">
      <dgm:prSet/>
      <dgm:spPr/>
      <dgm:t>
        <a:bodyPr/>
        <a:lstStyle/>
        <a:p>
          <a:endParaRPr lang="pt-BR"/>
        </a:p>
      </dgm:t>
    </dgm:pt>
    <dgm:pt modelId="{2C98401F-28DF-47E4-9BF3-1E515392EF9C}" type="pres">
      <dgm:prSet presAssocID="{C36D25C0-3E93-491F-9F8A-FE19AF0FE5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6B93FBF-7F10-4AEF-A20E-C9941C248F5D}" type="pres">
      <dgm:prSet presAssocID="{E14DB001-D139-40FD-80FF-F578F8F1D5DF}" presName="linNode" presStyleCnt="0"/>
      <dgm:spPr/>
    </dgm:pt>
    <dgm:pt modelId="{F3DBA1B6-D405-425F-9823-655CCD86C71B}" type="pres">
      <dgm:prSet presAssocID="{E14DB001-D139-40FD-80FF-F578F8F1D5DF}" presName="parentText" presStyleLbl="node1" presStyleIdx="0" presStyleCnt="1" custScaleX="115886" custScaleY="5943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D450061E-6C8C-4F75-8130-C89156DE6910}" type="pres">
      <dgm:prSet presAssocID="{E14DB001-D139-40FD-80FF-F578F8F1D5DF}" presName="descendantText" presStyleLbl="alignAccFollowNode1" presStyleIdx="0" presStyleCnt="1" custScaleY="6656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pt-BR"/>
        </a:p>
      </dgm:t>
    </dgm:pt>
  </dgm:ptLst>
  <dgm:cxnLst>
    <dgm:cxn modelId="{F2F84DA0-0920-4D98-99C2-7455A430E8FE}" srcId="{E14DB001-D139-40FD-80FF-F578F8F1D5DF}" destId="{0F954578-F716-44FF-AA3E-CE119B5FF73E}" srcOrd="1" destOrd="0" parTransId="{56179826-8651-410E-994D-CB3C9392C250}" sibTransId="{2E310D00-DD92-471F-A261-86890C699B92}"/>
    <dgm:cxn modelId="{969B56CE-887B-4FB3-98BD-523567B8D9E7}" type="presOf" srcId="{E14DB001-D139-40FD-80FF-F578F8F1D5DF}" destId="{F3DBA1B6-D405-425F-9823-655CCD86C71B}" srcOrd="0" destOrd="0" presId="urn:microsoft.com/office/officeart/2005/8/layout/vList5"/>
    <dgm:cxn modelId="{C82CADEA-E9F2-4A4C-BBD7-182C82085E99}" srcId="{E14DB001-D139-40FD-80FF-F578F8F1D5DF}" destId="{7B140A5F-98E4-44BA-8848-24E8323AB16A}" srcOrd="0" destOrd="0" parTransId="{ADAAFD63-2954-44FC-9751-824CA66D3BAA}" sibTransId="{56498BFE-48D8-49C3-8568-197047B89255}"/>
    <dgm:cxn modelId="{7F94C947-D1BB-47B6-A7BC-6ED13A501E4D}" type="presOf" srcId="{0F954578-F716-44FF-AA3E-CE119B5FF73E}" destId="{D450061E-6C8C-4F75-8130-C89156DE6910}" srcOrd="0" destOrd="1" presId="urn:microsoft.com/office/officeart/2005/8/layout/vList5"/>
    <dgm:cxn modelId="{16600B60-07E7-44E1-A20D-403E97433566}" type="presOf" srcId="{7B140A5F-98E4-44BA-8848-24E8323AB16A}" destId="{D450061E-6C8C-4F75-8130-C89156DE6910}" srcOrd="0" destOrd="0" presId="urn:microsoft.com/office/officeart/2005/8/layout/vList5"/>
    <dgm:cxn modelId="{0C65B75F-B708-492D-B224-0F55EF956A7D}" srcId="{C36D25C0-3E93-491F-9F8A-FE19AF0FE5B5}" destId="{E14DB001-D139-40FD-80FF-F578F8F1D5DF}" srcOrd="0" destOrd="0" parTransId="{94D6DC15-848B-4D4D-B846-C808F052D96D}" sibTransId="{DC155198-EA70-471E-9E80-C50099AB9CC4}"/>
    <dgm:cxn modelId="{25F767A2-26EC-487C-AB3B-EAF2D3A45859}" type="presOf" srcId="{C36D25C0-3E93-491F-9F8A-FE19AF0FE5B5}" destId="{2C98401F-28DF-47E4-9BF3-1E515392EF9C}" srcOrd="0" destOrd="0" presId="urn:microsoft.com/office/officeart/2005/8/layout/vList5"/>
    <dgm:cxn modelId="{0FB3DE00-97FA-4327-9049-CDA2E0EE5A28}" type="presParOf" srcId="{2C98401F-28DF-47E4-9BF3-1E515392EF9C}" destId="{26B93FBF-7F10-4AEF-A20E-C9941C248F5D}" srcOrd="0" destOrd="0" presId="urn:microsoft.com/office/officeart/2005/8/layout/vList5"/>
    <dgm:cxn modelId="{AB0AE4C3-CC9C-41A8-8E55-73CA4179A679}" type="presParOf" srcId="{26B93FBF-7F10-4AEF-A20E-C9941C248F5D}" destId="{F3DBA1B6-D405-425F-9823-655CCD86C71B}" srcOrd="0" destOrd="0" presId="urn:microsoft.com/office/officeart/2005/8/layout/vList5"/>
    <dgm:cxn modelId="{AD5122EC-CCD1-452B-A9B2-D9B718699F25}" type="presParOf" srcId="{26B93FBF-7F10-4AEF-A20E-C9941C248F5D}" destId="{D450061E-6C8C-4F75-8130-C89156DE69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0.26017</cdr:x>
      <cdr:y>0.17516</cdr:y>
    </cdr:from>
    <cdr:to>
      <cdr:x>0.32231</cdr:x>
      <cdr:y>0.24139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411760" y="952080"/>
          <a:ext cx="576064" cy="36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BR</a:t>
          </a:r>
          <a:endParaRPr lang="pt-BR" sz="14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0.22133</cdr:x>
      <cdr:y>0.28669</cdr:y>
    </cdr:from>
    <cdr:to>
      <cdr:x>0.31997</cdr:x>
      <cdr:y>0.45492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051720" y="155834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MEX</a:t>
          </a:r>
          <a:endParaRPr lang="pt-BR" sz="1400" b="1" dirty="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0.24463</cdr:x>
      <cdr:y>0.45335</cdr:y>
    </cdr:from>
    <cdr:to>
      <cdr:x>0.34327</cdr:x>
      <cdr:y>0.62158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2267744" y="24642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ARG</a:t>
          </a:r>
          <a:endParaRPr lang="pt-BR" sz="1400" b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0.36115</cdr:x>
      <cdr:y>0.57258</cdr:y>
    </cdr:from>
    <cdr:to>
      <cdr:x>0.42329</cdr:x>
      <cdr:y>0.63882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3347864" y="3112320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RUS</a:t>
          </a:r>
          <a:endParaRPr lang="pt-BR" sz="1400" b="1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0.23686</cdr:x>
      <cdr:y>0.58583</cdr:y>
    </cdr:from>
    <cdr:to>
      <cdr:x>0.31454</cdr:x>
      <cdr:y>0.69181</cdr:y>
    </cdr:to>
    <cdr:sp macro="" textlink="">
      <cdr:nvSpPr>
        <cdr:cNvPr id="6" name="CaixaDeTexto 5"/>
        <cdr:cNvSpPr txBox="1"/>
      </cdr:nvSpPr>
      <cdr:spPr>
        <a:xfrm xmlns:a="http://schemas.openxmlformats.org/drawingml/2006/main">
          <a:off x="2195736" y="3184328"/>
          <a:ext cx="7200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POL</a:t>
          </a:r>
          <a:endParaRPr lang="pt-BR" sz="1400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329FA-8608-41A1-A894-894FCB8C88CF}" type="datetimeFigureOut">
              <a:rPr lang="pt-BR" smtClean="0"/>
              <a:t>27/02/2014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2EBEA-75A1-445A-9ECB-DB32EB66DC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21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C54D0-5EB2-49FA-81C1-AEA79D91473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05531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Fonte: RDSPAAMM - DATASUS/RJ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E0367-0C8F-48B5-8EFA-4E43BA929E7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40885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Fonte: RDSPAAMM - DATASUS/RJ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8F07E-F6AE-476A-90DC-3FCEBE68FF5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84614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C9871-384C-4607-8BCC-867545F72590}" type="datetimeFigureOut">
              <a:rPr lang="pt-BR"/>
              <a:pPr>
                <a:defRPr/>
              </a:pPr>
              <a:t>27/02/2014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CF79-58FC-45FF-A472-2197CE941F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334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D7601-9DE0-42D4-9226-B57027EBC42B}" type="datetimeFigureOut">
              <a:rPr lang="pt-BR"/>
              <a:pPr>
                <a:defRPr/>
              </a:pPr>
              <a:t>27/02/2014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8B28-6958-4173-BEAE-F71959606F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027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2E64A-6116-4C97-A295-487A1FD4FC18}" type="datetimeFigureOut">
              <a:rPr lang="pt-BR"/>
              <a:pPr>
                <a:defRPr/>
              </a:pPr>
              <a:t>27/02/2014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76075-A607-4B32-B3D5-189D65BFCC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8383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013CE-3341-423A-AE25-1764882A517C}" type="datetimeFigureOut">
              <a:rPr lang="pt-BR"/>
              <a:pPr>
                <a:defRPr/>
              </a:pPr>
              <a:t>27/02/2014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DA5A4-3E58-462A-9D67-9EF4D72DDF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601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342F8-0C9E-4CE7-892F-AB9A29A85F77}" type="datetimeFigureOut">
              <a:rPr lang="pt-BR"/>
              <a:pPr>
                <a:defRPr/>
              </a:pPr>
              <a:t>27/02/2014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302A5-447A-4191-A1CC-5B885AD18D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69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90F56-B025-44D1-9674-2C670A978149}" type="datetimeFigureOut">
              <a:rPr lang="pt-BR"/>
              <a:pPr>
                <a:defRPr/>
              </a:pPr>
              <a:t>27/02/2014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5AC2-4A63-4082-A943-D52C1E5D21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068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0415-A9B2-4619-97A9-F43FA6A9AF55}" type="datetimeFigureOut">
              <a:rPr lang="pt-BR"/>
              <a:pPr>
                <a:defRPr/>
              </a:pPr>
              <a:t>27/02/2014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3E880-9768-40DA-A263-05120AAE46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975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96420-AA47-4DA9-B6E4-98F2E8B6FEF7}" type="datetimeFigureOut">
              <a:rPr lang="pt-BR"/>
              <a:pPr>
                <a:defRPr/>
              </a:pPr>
              <a:t>27/02/2014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9C544-2DD6-438F-AE4E-DB09631CC2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05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Fonte: RDSPAAMM - DATASUS/RJ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18464-9D4F-443C-81C9-64A3134A99E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10747"/>
      </p:ext>
    </p:extLst>
  </p:cSld>
  <p:clrMapOvr>
    <a:masterClrMapping/>
  </p:clrMapOvr>
  <p:transition spd="med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17144-E3B2-4DB8-8010-38EEE87915BD}" type="datetimeFigureOut">
              <a:rPr lang="pt-BR"/>
              <a:pPr>
                <a:defRPr/>
              </a:pPr>
              <a:t>27/02/2014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F4257-A6B8-4519-B0EF-596A7EA750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487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42351-8352-480B-8153-067A4A46631F}" type="datetimeFigureOut">
              <a:rPr lang="pt-BR"/>
              <a:pPr>
                <a:defRPr/>
              </a:pPr>
              <a:t>27/02/2014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D4A5A-A089-42EC-B74D-2007745683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871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625F0-C870-4E7F-8D5B-D2B25FA23AEF}" type="datetimeFigureOut">
              <a:rPr lang="pt-BR"/>
              <a:pPr>
                <a:defRPr/>
              </a:pPr>
              <a:t>27/02/2014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21012-57FB-4B1D-A85E-CFB1949A8E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621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242AB1-2462-46AF-97B8-19AC496DBDB8}" type="datetimeFigureOut">
              <a:rPr lang="en-US"/>
              <a:pPr/>
              <a:t>2/27/2014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2222B-EF3F-410F-94E7-0F5DB4E2EF4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27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0DEDE2-BDCF-47B4-918A-62E0E5E090EC}" type="datetimeFigureOut">
              <a:rPr lang="en-US"/>
              <a:pPr/>
              <a:t>2/27/2014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593EC-DE89-4A28-9447-BC421141D5C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43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4792A9-5C74-4A36-B18F-76560D8DEEC3}" type="datetimeFigureOut">
              <a:rPr lang="en-US"/>
              <a:pPr/>
              <a:t>2/27/2014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51257-2B5E-4958-BA86-DC1EBC3D039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76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E5DCFE-3484-4EF3-91C4-E448AC94FF62}" type="datetimeFigureOut">
              <a:rPr lang="en-US"/>
              <a:pPr/>
              <a:t>2/27/2014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2E8DB-3937-4813-AEE7-326DDB86DA7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49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E2A8CC-1106-4C19-8FA1-0EF844F2AA70}" type="datetimeFigureOut">
              <a:rPr lang="en-US"/>
              <a:pPr/>
              <a:t>2/27/2014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5E782-DB96-4075-ADC8-767EE7C3C53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62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18C773-A98F-4478-BF5E-CD3A89FC7286}" type="datetimeFigureOut">
              <a:rPr lang="en-US"/>
              <a:pPr/>
              <a:t>2/27/2014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08B59-DDA6-4C66-BCB7-E63184984F0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32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A34EB2-646D-44EB-9411-1D91A5EBF885}" type="datetimeFigureOut">
              <a:rPr lang="en-US"/>
              <a:pPr/>
              <a:t>2/27/2014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C2E4D-8C0B-4C0C-BC0E-C810DCBAE78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3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Fonte: RDSPAAMM - DATASUS/RJ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1CE05-B352-4D9B-B297-B5E8F7E98D6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0807"/>
      </p:ext>
    </p:extLst>
  </p:cSld>
  <p:clrMapOvr>
    <a:masterClrMapping/>
  </p:clrMapOvr>
  <p:transition spd="med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D48F8B-5566-42A2-A516-3CB079D81D34}" type="datetimeFigureOut">
              <a:rPr lang="en-US"/>
              <a:pPr/>
              <a:t>2/27/2014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F27CD-CB36-4A58-9531-EFEB44F69F2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108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1BBA18-F1F8-4220-9641-5947C5FC30CA}" type="datetimeFigureOut">
              <a:rPr lang="en-US"/>
              <a:pPr/>
              <a:t>2/27/2014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0ED10-FB33-4E6A-9C4B-4C0A3684850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8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2CE754-F931-4F12-9359-3D6914EC508E}" type="datetimeFigureOut">
              <a:rPr lang="en-US"/>
              <a:pPr/>
              <a:t>2/27/2014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9FD01-A869-475C-9266-45379E6C21E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24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912762-7DF0-48AA-B96C-4D05CBD657E0}" type="datetimeFigureOut">
              <a:rPr lang="en-US"/>
              <a:pPr/>
              <a:t>2/27/2014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B9746-86EE-424C-97C8-D5ED602EED9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89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459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F338D-4389-4A49-AF0E-0015CA0F31B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EDCD9-83A4-4D9A-9B60-F1F2200802B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850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5BEFE-84F1-4024-81CA-3E3AD6CA6FB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39589-99B8-4E61-9E87-E3199CF67F2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720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E153E-EB05-411F-A125-B2DFE93703B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8EF16-B438-486A-8685-1D51E27F746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13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56158-C8DC-467A-BF45-C486483B31E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1F451-0648-4DE4-9B81-5BB9FDC40BE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627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F143F-AE32-446E-8904-E35C54C240A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FECB0-C57C-4B04-8601-A367D24F6F9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1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Fonte: RDSPAAMM - DATASUS/RJ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10909-7F0C-4C5E-B3DB-E8E2960A337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40851"/>
      </p:ext>
    </p:extLst>
  </p:cSld>
  <p:clrMapOvr>
    <a:masterClrMapping/>
  </p:clrMapOvr>
  <p:transition spd="med"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9828C-8831-4DED-BCDA-934AE655CB2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877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4500F-B7E7-413A-8FBA-2C0E03E112A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341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8EA01-94B6-4B1A-8698-7E510B6278C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63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7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Fonte: RDSPAAMM - DATASUS/RJ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22244-5DB9-4101-A046-CA6E4A84083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72733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Fonte: RDSPAAMM - DATASUS/RJ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9CA97-7EE4-40A2-AFBA-F6D3BD5526E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06514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Fonte: RDSPAAMM - DATASUS/RJ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B4B82-9B78-492D-AA23-ACF411A669A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55581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Fonte: RDSPAAMM - DATASUS/RJ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B55DA-B772-487A-866B-513EF8DE3FD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58995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Fonte: RDSPAAMM - DATASUS/RJ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30B3-9951-4488-B120-93A7CC3CD26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5376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426200"/>
            <a:ext cx="2895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/>
              <a:t>Fonte: RDSPAAMM - DATASUS/RJ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E49947-16CD-4980-BF72-D4969FE0F87E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1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512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D25068-3045-41F2-8FC0-8D545870F416}" type="datetimeFigureOut">
              <a:rPr lang="pt-BR"/>
              <a:pPr>
                <a:defRPr/>
              </a:pPr>
              <a:t>27/02/2014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A9DD7F-2CCE-4964-A7DB-AF53395ECB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69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 txBox="1">
            <a:spLocks/>
          </p:cNvSpPr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1200">
              <a:solidFill>
                <a:srgbClr val="898989"/>
              </a:solidFill>
            </a:endParaRPr>
          </a:p>
        </p:txBody>
      </p: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F43DDE-EFAE-4289-92E6-5144A8B91922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2/27/2014</a:t>
            </a:fld>
            <a:endParaRPr lang="en-US"/>
          </a:p>
        </p:txBody>
      </p:sp>
      <p:sp>
        <p:nvSpPr>
          <p:cNvPr id="307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/>
          </a:p>
        </p:txBody>
      </p:sp>
      <p:sp>
        <p:nvSpPr>
          <p:cNvPr id="307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149984-3AEB-4944-98A9-6807EC7964A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5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MS PGothic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MS PGothic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MS PGothic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64182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D96F34-9345-429E-B904-B2A3131A4AC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7A0F6D-07B3-426D-B454-1F416630D32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97"/>
          <a:stretch>
            <a:fillRect/>
          </a:stretch>
        </p:blipFill>
        <p:spPr bwMode="auto">
          <a:xfrm>
            <a:off x="5299075" y="6243638"/>
            <a:ext cx="191611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6164263"/>
            <a:ext cx="18415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6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44450"/>
            <a:ext cx="19986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03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Planilha_do_Microsoft_Excel_97-20032.xls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Planilha_do_Microsoft_Excel_97-20033.xls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Planilha_do_Microsoft_Excel2.xlsx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m.br/imgres?q=world+health+organization+logo&amp;start=89&amp;hl=pt-BR&amp;biw=1280&amp;bih=585&amp;tbm=isch&amp;tbnid=8ViUN7xutudu5M:&amp;imgrefurl=http://www.ehospice.com/ArticlesList/Alertonnewpaediatricmorphinedosagerecommendations/tabid/2375/ArticleId/1094/language/en-GB/Update-on-paediatric-morphine-dosage-recommendations-published-by-the-WHO.aspx&amp;docid=rXLV4hUVpyLLpM&amp;imgurl=http://www.ehospice.com/DesktopModules/GalleryServerPro/gs/handler/getmedia.ashx?moid=1106&amp;dt=2&amp;g=1&amp;w=629&amp;h=415&amp;ei=lO2DULioOuri0gGen4DYAQ&amp;zoom=1&amp;iact=rc&amp;dur=1266&amp;sig=100747381999495304091&amp;page=5&amp;tbnh=149&amp;tbnw=227&amp;ndsp=23&amp;ved=1t:429,r:0,s:100,i:4&amp;tx=130&amp;ty=103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Planilha_do_Microsoft_Excel_97-2003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ítulo 1"/>
          <p:cNvSpPr>
            <a:spLocks/>
          </p:cNvSpPr>
          <p:nvPr/>
        </p:nvSpPr>
        <p:spPr bwMode="auto">
          <a:xfrm>
            <a:off x="395288" y="6180138"/>
            <a:ext cx="77724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0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31314" y="2708920"/>
            <a:ext cx="648072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Cardiopatias Congênitas</a:t>
            </a:r>
            <a:r>
              <a:rPr lang="pt-BR" sz="28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Epidemiologia e </a:t>
            </a:r>
            <a:r>
              <a:rPr lang="pt-B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Rede Assistencial de Alta Complexidade</a:t>
            </a:r>
            <a:endParaRPr lang="pt-BR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9144000" cy="144016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620042" y="476672"/>
            <a:ext cx="727243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kern="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Secretaria de Estado da Saúde de São Paulo</a:t>
            </a:r>
            <a:endParaRPr lang="pt-BR" sz="34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83395" y="4797152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27/02/2014</a:t>
            </a:r>
            <a:endParaRPr lang="pt-BR" dirty="0">
              <a:solidFill>
                <a:srgbClr val="000000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99958"/>
            <a:ext cx="11525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467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_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5" descr="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6165304"/>
            <a:ext cx="33686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_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1" y="-1349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t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826131"/>
              </p:ext>
            </p:extLst>
          </p:nvPr>
        </p:nvGraphicFramePr>
        <p:xfrm>
          <a:off x="64423" y="1239838"/>
          <a:ext cx="9056044" cy="561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r:id="rId6" imgW="8742422" imgH="5614903" progId="Excel.Chart.8">
                  <p:embed/>
                </p:oleObj>
              </mc:Choice>
              <mc:Fallback>
                <p:oleObj r:id="rId6" imgW="8742422" imgH="5614903" progId="Excel.Chart.8">
                  <p:embed/>
                  <p:pic>
                    <p:nvPicPr>
                      <p:cNvPr id="0" name="Gráfico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23" y="1239838"/>
                        <a:ext cx="9056044" cy="5618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 bwMode="auto">
          <a:xfrm>
            <a:off x="971600" y="404664"/>
            <a:ext cx="806608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pt-BR" altLang="pt-BR" sz="20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pt-BR" altLang="pt-B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axa de mortalidade infantil, segundo principais grupos de causas. Estado de São Paulo, 1979 a 2010. Fonte: SIM</a:t>
            </a:r>
          </a:p>
        </p:txBody>
      </p:sp>
    </p:spTree>
    <p:extLst>
      <p:ext uri="{BB962C8B-B14F-4D97-AF65-F5344CB8AC3E}">
        <p14:creationId xmlns:p14="http://schemas.microsoft.com/office/powerpoint/2010/main" val="131727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_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5" descr="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6165304"/>
            <a:ext cx="33686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_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1" y="-1349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t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3338"/>
              </p:ext>
            </p:extLst>
          </p:nvPr>
        </p:nvGraphicFramePr>
        <p:xfrm>
          <a:off x="104119" y="1455738"/>
          <a:ext cx="8958263" cy="540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r:id="rId6" imgW="8961897" imgH="5401524" progId="Excel.Chart.8">
                  <p:embed/>
                </p:oleObj>
              </mc:Choice>
              <mc:Fallback>
                <p:oleObj r:id="rId6" imgW="8961897" imgH="5401524" progId="Excel.Chart.8">
                  <p:embed/>
                  <p:pic>
                    <p:nvPicPr>
                      <p:cNvPr id="0" name="Gráfico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19" y="1455738"/>
                        <a:ext cx="8958263" cy="5402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 bwMode="auto">
          <a:xfrm>
            <a:off x="395536" y="404664"/>
            <a:ext cx="853281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Taxa de mortalidade infantil por grupos de categorias de malformações congênitas. Estado de São Paulo, 1979 a 2010.</a:t>
            </a:r>
          </a:p>
        </p:txBody>
      </p:sp>
    </p:spTree>
    <p:extLst>
      <p:ext uri="{BB962C8B-B14F-4D97-AF65-F5344CB8AC3E}">
        <p14:creationId xmlns:p14="http://schemas.microsoft.com/office/powerpoint/2010/main" val="314540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5" descr="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6165304"/>
            <a:ext cx="33686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1" y="-1349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3" descr="Curvef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20880" cy="4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 bwMode="auto">
          <a:xfrm>
            <a:off x="11251" y="476672"/>
            <a:ext cx="9132749" cy="143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BR" alt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Tendência das taxas de mortalidade infantil específicas por malformações do aparelho circulatório.1979 – 2010 (</a:t>
            </a:r>
            <a:r>
              <a:rPr lang="pt-BR" altLang="pt-BR" sz="2000" b="1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Mod.regressão</a:t>
            </a:r>
            <a:r>
              <a:rPr lang="pt-BR" alt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linear </a:t>
            </a:r>
            <a:r>
              <a:rPr lang="pt-BR" altLang="pt-BR" sz="2000" b="1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Anova_SPSS</a:t>
            </a:r>
            <a:r>
              <a:rPr lang="pt-BR" alt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lang="pt-BR" altLang="pt-BR" b="1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Caixa de texto 4"/>
          <p:cNvSpPr txBox="1"/>
          <p:nvPr/>
        </p:nvSpPr>
        <p:spPr>
          <a:xfrm>
            <a:off x="1481138" y="5857329"/>
            <a:ext cx="609600" cy="30797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1200" kern="0" dirty="0">
                <a:solidFill>
                  <a:sysClr val="windowText" lastClr="000000"/>
                </a:solidFill>
                <a:latin typeface="Arial"/>
                <a:ea typeface="Calibri"/>
                <a:cs typeface="Times New Roman"/>
              </a:rPr>
              <a:t>1980</a:t>
            </a:r>
          </a:p>
        </p:txBody>
      </p:sp>
      <p:sp>
        <p:nvSpPr>
          <p:cNvPr id="13" name="Caixa de texto 6"/>
          <p:cNvSpPr txBox="1"/>
          <p:nvPr/>
        </p:nvSpPr>
        <p:spPr>
          <a:xfrm>
            <a:off x="2771800" y="5860504"/>
            <a:ext cx="558800" cy="30480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1200" kern="0">
                <a:solidFill>
                  <a:sysClr val="windowText" lastClr="000000"/>
                </a:solidFill>
                <a:latin typeface="Arial"/>
                <a:ea typeface="Calibri"/>
                <a:cs typeface="Times New Roman"/>
              </a:rPr>
              <a:t>1988</a:t>
            </a:r>
          </a:p>
        </p:txBody>
      </p:sp>
      <p:sp>
        <p:nvSpPr>
          <p:cNvPr id="14" name="Caixa de texto 6"/>
          <p:cNvSpPr txBox="1"/>
          <p:nvPr/>
        </p:nvSpPr>
        <p:spPr>
          <a:xfrm>
            <a:off x="4093411" y="5857329"/>
            <a:ext cx="558800" cy="30480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1200" kern="0" dirty="0">
                <a:solidFill>
                  <a:sysClr val="windowText" lastClr="000000"/>
                </a:solidFill>
                <a:latin typeface="Arial"/>
                <a:ea typeface="Calibri"/>
                <a:cs typeface="Times New Roman"/>
              </a:rPr>
              <a:t>1998</a:t>
            </a:r>
          </a:p>
        </p:txBody>
      </p:sp>
      <p:sp>
        <p:nvSpPr>
          <p:cNvPr id="15" name="Caixa de texto 6"/>
          <p:cNvSpPr txBox="1"/>
          <p:nvPr/>
        </p:nvSpPr>
        <p:spPr>
          <a:xfrm>
            <a:off x="5345113" y="5862676"/>
            <a:ext cx="558800" cy="30480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1200" kern="0" dirty="0">
                <a:solidFill>
                  <a:sysClr val="windowText" lastClr="000000"/>
                </a:solidFill>
                <a:latin typeface="Arial"/>
                <a:ea typeface="Calibri"/>
                <a:cs typeface="Times New Roman"/>
              </a:rPr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206327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5" descr="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6165304"/>
            <a:ext cx="33686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1" y="-1349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11251" y="476672"/>
            <a:ext cx="91440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1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br>
              <a:rPr kumimoji="0" lang="pt-BR" sz="31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pt-BR" sz="31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Renda de países, Estado de São Paulo e taxas de  mortalidade infantil</a:t>
            </a:r>
            <a:r>
              <a:rPr kumimoji="0" lang="pt-BR" sz="31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pt-BR" sz="31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pt-BR" sz="27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PIB per capita/ano</a:t>
            </a: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Retângulo 2"/>
          <p:cNvSpPr>
            <a:spLocks noChangeArrowheads="1"/>
          </p:cNvSpPr>
          <p:nvPr/>
        </p:nvSpPr>
        <p:spPr bwMode="auto">
          <a:xfrm>
            <a:off x="107504" y="1988840"/>
            <a:ext cx="10188575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2010: US$ 17.348 ≈  Argentina </a:t>
            </a:r>
            <a:r>
              <a:rPr kumimoji="0" lang="pt-BR" alt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-----</a:t>
            </a:r>
            <a:r>
              <a:rPr kumimoji="0" lang="pt-BR" altLang="pt-B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12,6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	      México </a:t>
            </a:r>
            <a:r>
              <a:rPr kumimoji="0" lang="pt-BR" alt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------- </a:t>
            </a:r>
            <a:r>
              <a:rPr kumimoji="0" lang="pt-BR" altLang="pt-B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13,4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	      Polônia </a:t>
            </a:r>
            <a:r>
              <a:rPr kumimoji="0" lang="pt-BR" alt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-------- </a:t>
            </a:r>
            <a:r>
              <a:rPr kumimoji="0" lang="pt-BR" altLang="pt-B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4,9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	      Rússia </a:t>
            </a:r>
            <a:r>
              <a:rPr kumimoji="0" lang="pt-BR" alt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---------</a:t>
            </a:r>
            <a:r>
              <a:rPr kumimoji="0" lang="pt-BR" altLang="pt-B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9,8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2015: US$ 20.774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2030: US$ 35.000 ≈ Itália </a:t>
            </a:r>
            <a:r>
              <a:rPr kumimoji="0" lang="pt-BR" alt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--------------</a:t>
            </a:r>
            <a:r>
              <a:rPr kumimoji="0" lang="pt-BR" altLang="pt-B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3,2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	     Japão </a:t>
            </a:r>
            <a:r>
              <a:rPr kumimoji="0" lang="pt-BR" alt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-----------</a:t>
            </a:r>
            <a:r>
              <a:rPr kumimoji="0" lang="pt-BR" altLang="pt-B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2,4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	     França</a:t>
            </a:r>
            <a:r>
              <a:rPr kumimoji="0" lang="pt-BR" alt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--------- </a:t>
            </a:r>
            <a:r>
              <a:rPr kumimoji="0" lang="pt-BR" altLang="pt-B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3,4 </a:t>
            </a:r>
          </a:p>
        </p:txBody>
      </p:sp>
      <p:sp>
        <p:nvSpPr>
          <p:cNvPr id="12" name="CaixaDeTexto 6"/>
          <p:cNvSpPr txBox="1">
            <a:spLocks noChangeArrowheads="1"/>
          </p:cNvSpPr>
          <p:nvPr/>
        </p:nvSpPr>
        <p:spPr bwMode="auto">
          <a:xfrm>
            <a:off x="0" y="6092825"/>
            <a:ext cx="55800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Fontes: LEI Nº 14.676, DE 28 DEZEMBRO DE 2011 Institui o Plano Plurianual para o quadriênio 2012-2015.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Taxas de mortalidade infantil: http://data.worldbank.org/indicator/SP.DYN.IMRT.IN/countries</a:t>
            </a:r>
          </a:p>
        </p:txBody>
      </p:sp>
    </p:spTree>
    <p:extLst>
      <p:ext uri="{BB962C8B-B14F-4D97-AF65-F5344CB8AC3E}">
        <p14:creationId xmlns:p14="http://schemas.microsoft.com/office/powerpoint/2010/main" val="259312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5" descr="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6165304"/>
            <a:ext cx="33686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1" y="-1349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Espaço Reservado para Conteúdo 9"/>
          <p:cNvGraphicFramePr>
            <a:graphicFrameLocks/>
          </p:cNvGraphicFramePr>
          <p:nvPr/>
        </p:nvGraphicFramePr>
        <p:xfrm>
          <a:off x="107950" y="2492375"/>
          <a:ext cx="8928101" cy="3097213"/>
        </p:xfrm>
        <a:graphic>
          <a:graphicData uri="http://schemas.openxmlformats.org/drawingml/2006/table">
            <a:tbl>
              <a:tblPr firstRow="1" bandRow="1"/>
              <a:tblGrid>
                <a:gridCol w="1785620"/>
                <a:gridCol w="1886010"/>
                <a:gridCol w="1685231"/>
                <a:gridCol w="1752041"/>
                <a:gridCol w="1819199"/>
              </a:tblGrid>
              <a:tr h="10638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pt-BR" sz="1800" u="none" strike="noStrike" dirty="0">
                          <a:latin typeface="Arial" pitchFamily="34" charset="0"/>
                          <a:cs typeface="Arial" pitchFamily="34" charset="0"/>
                        </a:rPr>
                        <a:t>RESIDÊNCIA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pt-BR" sz="1800" u="none" strike="noStrike" dirty="0">
                          <a:latin typeface="Arial" pitchFamily="34" charset="0"/>
                          <a:cs typeface="Arial" pitchFamily="34" charset="0"/>
                        </a:rPr>
                        <a:t>NASCIDOS VIVOS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pt-BR" sz="1800" u="none" strike="noStrike" dirty="0">
                          <a:latin typeface="Arial" pitchFamily="34" charset="0"/>
                          <a:cs typeface="Arial" pitchFamily="34" charset="0"/>
                        </a:rPr>
                        <a:t>ÓBITOS  &lt; 1 ANO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pt-BR" sz="18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ÓBITOS POR</a:t>
                      </a:r>
                    </a:p>
                    <a:p>
                      <a:pPr algn="ctr" fontAlgn="b"/>
                      <a:r>
                        <a:rPr lang="pt-BR" sz="18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MALFORM.</a:t>
                      </a:r>
                    </a:p>
                    <a:p>
                      <a:pPr algn="ctr" fontAlgn="b"/>
                      <a:r>
                        <a:rPr lang="pt-BR" sz="18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CONGÊNITAS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pt-BR" sz="18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ÓBITOS POR CARDIOPATIAS</a:t>
                      </a:r>
                    </a:p>
                    <a:p>
                      <a:pPr algn="ctr" fontAlgn="b"/>
                      <a:r>
                        <a:rPr lang="pt-BR" sz="18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CONGÊNITAS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</a:tr>
              <a:tr h="10166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pt-BR" sz="28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BRASIL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2.861.868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39.870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7.709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pt-BR" sz="28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2.989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60000"/>
                        <a:lumOff val="40000"/>
                      </a:srgbClr>
                    </a:solidFill>
                  </a:tcPr>
                </a:tc>
              </a:tr>
              <a:tr h="10166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pt-BR" sz="28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SP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601.352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pt-BR" sz="28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7.163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pt-BR" sz="28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1.508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613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 bwMode="auto">
          <a:xfrm>
            <a:off x="107950" y="476250"/>
            <a:ext cx="8928100" cy="14398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Óbitos infantis por malformações congênitas e cardiopatias congênitas.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Brasil e SP. Ano 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2010 – </a:t>
            </a:r>
            <a:r>
              <a:rPr kumimoji="0" lang="pt-B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Fonte:SIM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6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m 2" descr="APRESENTAÇÃO PADRAÕ CC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269413" cy="69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Imagem 15" descr="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805488"/>
            <a:ext cx="33686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Imagem 12" descr="CR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76925"/>
            <a:ext cx="10366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ítulo 1"/>
          <p:cNvSpPr>
            <a:spLocks noGrp="1"/>
          </p:cNvSpPr>
          <p:nvPr>
            <p:ph type="ctrTitle"/>
          </p:nvPr>
        </p:nvSpPr>
        <p:spPr>
          <a:xfrm>
            <a:off x="900113" y="115888"/>
            <a:ext cx="7772400" cy="1225550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latin typeface="Arial" pitchFamily="34" charset="0"/>
                <a:cs typeface="Arial" pitchFamily="34" charset="0"/>
              </a:rPr>
              <a:t>Óbitos infantis, por capítulo do CID 10:</a:t>
            </a:r>
            <a:r>
              <a:rPr lang="pt-BR" altLang="pt-BR" sz="2400" b="1" smtClean="0">
                <a:latin typeface="Arial" pitchFamily="34" charset="0"/>
                <a:cs typeface="Arial" pitchFamily="34" charset="0"/>
              </a:rPr>
              <a:t/>
            </a:r>
            <a:br>
              <a:rPr lang="pt-BR" altLang="pt-BR" sz="2400" b="1" smtClean="0">
                <a:latin typeface="Arial" pitchFamily="34" charset="0"/>
                <a:cs typeface="Arial" pitchFamily="34" charset="0"/>
              </a:rPr>
            </a:br>
            <a:r>
              <a:rPr lang="pt-BR" altLang="pt-BR" sz="2000" b="1" smtClean="0">
                <a:latin typeface="Arial" pitchFamily="34" charset="0"/>
                <a:cs typeface="Arial" pitchFamily="34" charset="0"/>
              </a:rPr>
              <a:t>Número absoluto, percentual e taxa por 1.000 NV</a:t>
            </a:r>
            <a:br>
              <a:rPr lang="pt-BR" altLang="pt-BR" sz="2000" b="1" smtClean="0">
                <a:latin typeface="Arial" pitchFamily="34" charset="0"/>
                <a:cs typeface="Arial" pitchFamily="34" charset="0"/>
              </a:rPr>
            </a:br>
            <a:r>
              <a:rPr lang="pt-BR" altLang="pt-BR" sz="24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1600" b="1" smtClean="0">
                <a:latin typeface="Arial" pitchFamily="34" charset="0"/>
                <a:cs typeface="Arial" pitchFamily="34" charset="0"/>
              </a:rPr>
              <a:t>Estado de São Paulo, ano de 2010</a:t>
            </a:r>
            <a:endParaRPr lang="en-US" altLang="pt-BR" sz="1800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0" y="1341438"/>
            <a:ext cx="9269413" cy="5516562"/>
          </a:xfrm>
          <a:solidFill>
            <a:sysClr val="window" lastClr="FFFFFF">
              <a:lumMod val="95000"/>
            </a:sys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4039" name="Retângulo 2"/>
          <p:cNvSpPr>
            <a:spLocks noChangeArrowheads="1"/>
          </p:cNvSpPr>
          <p:nvPr/>
        </p:nvSpPr>
        <p:spPr bwMode="auto">
          <a:xfrm>
            <a:off x="2286000" y="269081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pt-BR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07950" y="1412875"/>
          <a:ext cx="8928100" cy="5329245"/>
        </p:xfrm>
        <a:graphic>
          <a:graphicData uri="http://schemas.openxmlformats.org/drawingml/2006/table">
            <a:tbl>
              <a:tblPr firstRow="1" firstCol="1" bandRow="1"/>
              <a:tblGrid>
                <a:gridCol w="4013247"/>
                <a:gridCol w="1297433"/>
                <a:gridCol w="1055539"/>
                <a:gridCol w="1374401"/>
                <a:gridCol w="1187480"/>
              </a:tblGrid>
              <a:tr h="313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Capítulo CID-10</a:t>
                      </a:r>
                      <a:endParaRPr lang="pt-BR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Número óbitos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Percentual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Taxa 100.000NV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Taxa 1.000NV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3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XVI. Algumas </a:t>
                      </a:r>
                      <a:r>
                        <a:rPr lang="pt-BR" sz="12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afec</a:t>
                      </a: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originadas no período perinatal</a:t>
                      </a:r>
                      <a:endParaRPr lang="pt-BR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4209</a:t>
                      </a:r>
                      <a:endParaRPr lang="pt-BR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58,76</a:t>
                      </a:r>
                      <a:endParaRPr lang="pt-BR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699,92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6,999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3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XVII.Malf cong deformid e anomalias cromossômicas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1508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21,05</a:t>
                      </a:r>
                      <a:endParaRPr lang="pt-BR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250,77</a:t>
                      </a:r>
                      <a:endParaRPr lang="pt-BR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2,508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X.   Doenças do aparelho respiratório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372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5,19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61,86</a:t>
                      </a:r>
                      <a:endParaRPr lang="pt-BR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0,619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3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I.   Algumas doenças infecciosas e parasitárias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288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4,02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47,89</a:t>
                      </a:r>
                      <a:endParaRPr lang="pt-BR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0,479</a:t>
                      </a:r>
                      <a:endParaRPr lang="pt-BR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XVIII.Sint sinais e achad anorm ex clín e laborat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228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3,18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37,91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0,379</a:t>
                      </a:r>
                      <a:endParaRPr lang="pt-BR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3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XX.  Causas externas de morbidade e mortalidade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194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2,71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32,26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0,323</a:t>
                      </a:r>
                      <a:endParaRPr lang="pt-BR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VI.  Doenças do sistema nervoso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102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1,42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16,96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0,170</a:t>
                      </a:r>
                      <a:endParaRPr lang="pt-BR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3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IX.  Doenças do aparelho circulatório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89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1,24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14,80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0,148</a:t>
                      </a:r>
                      <a:endParaRPr lang="pt-BR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IV.  Doenças endócrinas nutricionais e metabólicas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0,78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9,31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0,093</a:t>
                      </a:r>
                      <a:endParaRPr lang="pt-BR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3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XI.  Doenças do aparelho digestivo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0,71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8,48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0,085</a:t>
                      </a:r>
                      <a:endParaRPr lang="pt-BR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II.  Neoplasias (tumores)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0,34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3,99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0,040</a:t>
                      </a:r>
                      <a:endParaRPr lang="pt-BR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3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XIV. Doenças do aparelho geniturinário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0,28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3,33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0,033</a:t>
                      </a:r>
                      <a:endParaRPr lang="pt-BR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III. Doenças sangue órgãos hemat e transt imunitár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0,27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3,16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0,032</a:t>
                      </a:r>
                      <a:endParaRPr lang="pt-BR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3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XII. Doenças da pele e do tecido subcutâneo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0,03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0,33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0,003</a:t>
                      </a:r>
                      <a:endParaRPr lang="pt-BR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XIII.Doenças sist osteomuscular e tec conjuntivo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0,01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0,17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0,002</a:t>
                      </a:r>
                      <a:endParaRPr lang="pt-BR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3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7163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1191,15</a:t>
                      </a:r>
                      <a:endParaRPr lang="pt-BR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11,911</a:t>
                      </a:r>
                      <a:endParaRPr lang="pt-BR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68" marR="3546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146" name="CaixaDeTexto 9"/>
          <p:cNvSpPr txBox="1">
            <a:spLocks noChangeArrowheads="1"/>
          </p:cNvSpPr>
          <p:nvPr/>
        </p:nvSpPr>
        <p:spPr bwMode="auto">
          <a:xfrm>
            <a:off x="196850" y="476250"/>
            <a:ext cx="1154113" cy="646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b="1">
                <a:solidFill>
                  <a:srgbClr val="FFFFFF"/>
                </a:solidFill>
                <a:latin typeface="Calibri" pitchFamily="34" charset="0"/>
              </a:rPr>
              <a:t>NV – 2010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b="1">
                <a:solidFill>
                  <a:srgbClr val="FFFFFF"/>
                </a:solidFill>
                <a:latin typeface="Calibri" pitchFamily="34" charset="0"/>
              </a:rPr>
              <a:t>601.353</a:t>
            </a:r>
          </a:p>
        </p:txBody>
      </p:sp>
    </p:spTree>
    <p:extLst>
      <p:ext uri="{BB962C8B-B14F-4D97-AF65-F5344CB8AC3E}">
        <p14:creationId xmlns:p14="http://schemas.microsoft.com/office/powerpoint/2010/main" val="2049417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m 2" descr="APRESENTAÇÃO PADRAÕ CC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269413" cy="69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Imagem 15" descr="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805488"/>
            <a:ext cx="33686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Imagem 12" descr="CR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76925"/>
            <a:ext cx="10366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ítulo 1"/>
          <p:cNvSpPr>
            <a:spLocks noGrp="1"/>
          </p:cNvSpPr>
          <p:nvPr>
            <p:ph type="ctrTitle"/>
          </p:nvPr>
        </p:nvSpPr>
        <p:spPr>
          <a:xfrm>
            <a:off x="900113" y="115888"/>
            <a:ext cx="7772400" cy="1225550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latin typeface="Arial" pitchFamily="34" charset="0"/>
                <a:cs typeface="Arial" pitchFamily="34" charset="0"/>
              </a:rPr>
              <a:t>Óbitos infantis, por capítulo do CID 10:</a:t>
            </a:r>
            <a:r>
              <a:rPr lang="pt-BR" altLang="pt-BR" sz="2400" b="1" smtClean="0">
                <a:latin typeface="Arial" pitchFamily="34" charset="0"/>
                <a:cs typeface="Arial" pitchFamily="34" charset="0"/>
              </a:rPr>
              <a:t/>
            </a:r>
            <a:br>
              <a:rPr lang="pt-BR" altLang="pt-BR" sz="2400" b="1" smtClean="0">
                <a:latin typeface="Arial" pitchFamily="34" charset="0"/>
                <a:cs typeface="Arial" pitchFamily="34" charset="0"/>
              </a:rPr>
            </a:br>
            <a:r>
              <a:rPr lang="pt-BR" altLang="pt-BR" sz="2000" b="1" smtClean="0">
                <a:latin typeface="Arial" pitchFamily="34" charset="0"/>
                <a:cs typeface="Arial" pitchFamily="34" charset="0"/>
              </a:rPr>
              <a:t>Número absoluto, percentual e taxa por 1.000 NV</a:t>
            </a:r>
            <a:br>
              <a:rPr lang="pt-BR" altLang="pt-BR" sz="2000" b="1" smtClean="0">
                <a:latin typeface="Arial" pitchFamily="34" charset="0"/>
                <a:cs typeface="Arial" pitchFamily="34" charset="0"/>
              </a:rPr>
            </a:br>
            <a:r>
              <a:rPr lang="pt-BR" altLang="pt-BR" sz="24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1600" b="1" smtClean="0">
                <a:latin typeface="Arial" pitchFamily="34" charset="0"/>
                <a:cs typeface="Arial" pitchFamily="34" charset="0"/>
              </a:rPr>
              <a:t>Estado de São Paulo, ano de 2010</a:t>
            </a:r>
            <a:endParaRPr lang="en-US" altLang="pt-BR" sz="1800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0" y="1341438"/>
            <a:ext cx="9269413" cy="5516562"/>
          </a:xfrm>
          <a:solidFill>
            <a:sysClr val="window" lastClr="FFFFFF">
              <a:lumMod val="95000"/>
            </a:sys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5063" name="Retângulo 2"/>
          <p:cNvSpPr>
            <a:spLocks noChangeArrowheads="1"/>
          </p:cNvSpPr>
          <p:nvPr/>
        </p:nvSpPr>
        <p:spPr bwMode="auto">
          <a:xfrm>
            <a:off x="2286000" y="269081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pt-BR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65100" y="1341438"/>
          <a:ext cx="8813799" cy="5516560"/>
        </p:xfrm>
        <a:graphic>
          <a:graphicData uri="http://schemas.openxmlformats.org/drawingml/2006/table">
            <a:tbl>
              <a:tblPr firstRow="1" firstCol="1" bandRow="1"/>
              <a:tblGrid>
                <a:gridCol w="3677889"/>
                <a:gridCol w="1326667"/>
                <a:gridCol w="1050825"/>
                <a:gridCol w="1392344"/>
                <a:gridCol w="1366074"/>
              </a:tblGrid>
              <a:tr h="679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Malformações congênitas do </a:t>
                      </a:r>
                      <a:r>
                        <a:rPr lang="pt-BR" sz="14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ap.circulatório</a:t>
                      </a:r>
                      <a:endParaRPr lang="pt-B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Número óbitos</a:t>
                      </a:r>
                      <a:endParaRPr lang="pt-BR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Percentual</a:t>
                      </a:r>
                      <a:endParaRPr lang="pt-BR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Taxa por 100.000NV</a:t>
                      </a:r>
                      <a:endParaRPr lang="pt-BR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Taxa por 1.000NV</a:t>
                      </a:r>
                      <a:endParaRPr lang="pt-BR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159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Q20-Q28: Ap. circ.</a:t>
                      </a:r>
                      <a:endParaRPr lang="pt-BR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613</a:t>
                      </a:r>
                      <a:endParaRPr lang="pt-BR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41</a:t>
                      </a:r>
                      <a:endParaRPr lang="pt-BR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101,9</a:t>
                      </a:r>
                      <a:endParaRPr lang="pt-BR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1,019</a:t>
                      </a:r>
                      <a:endParaRPr lang="pt-BR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040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Q00-Q07:Sistema nervoso</a:t>
                      </a:r>
                      <a:endParaRPr lang="pt-BR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224</a:t>
                      </a:r>
                      <a:endParaRPr lang="pt-BR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15</a:t>
                      </a:r>
                      <a:endParaRPr lang="pt-BR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37,2</a:t>
                      </a:r>
                      <a:endParaRPr lang="pt-BR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0,372</a:t>
                      </a:r>
                      <a:endParaRPr lang="pt-BR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2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Q80-Q89 Outras malformações congênitas</a:t>
                      </a:r>
                      <a:endParaRPr lang="pt-BR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178</a:t>
                      </a:r>
                      <a:endParaRPr lang="pt-BR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  <a:endParaRPr lang="pt-BR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29,6</a:t>
                      </a:r>
                      <a:endParaRPr lang="pt-BR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0,296</a:t>
                      </a:r>
                      <a:endParaRPr lang="pt-BR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278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Q90-Q99: </a:t>
                      </a:r>
                      <a:r>
                        <a:rPr lang="pt-BR" sz="14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Anom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pt-BR" sz="14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Cromoss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NCOP</a:t>
                      </a:r>
                      <a:endParaRPr lang="pt-BR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124</a:t>
                      </a:r>
                      <a:endParaRPr lang="pt-BR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  <a:endParaRPr lang="pt-BR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20,6</a:t>
                      </a:r>
                      <a:endParaRPr lang="pt-BR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0,206</a:t>
                      </a:r>
                      <a:endParaRPr lang="pt-BR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2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Q30-Q34: Ap. resp.</a:t>
                      </a:r>
                      <a:endParaRPr lang="pt-BR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111</a:t>
                      </a:r>
                      <a:endParaRPr lang="pt-BR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  <a:endParaRPr lang="pt-BR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18,5</a:t>
                      </a:r>
                      <a:endParaRPr lang="pt-BR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0,185</a:t>
                      </a:r>
                      <a:endParaRPr lang="pt-BR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922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Q65-Q79: Deformidades sist. </a:t>
                      </a:r>
                      <a:r>
                        <a:rPr lang="pt-BR" sz="1400" b="1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Osteomusc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.</a:t>
                      </a:r>
                      <a:endParaRPr lang="pt-BR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108</a:t>
                      </a:r>
                      <a:endParaRPr lang="pt-BR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  <a:endParaRPr lang="pt-BR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18,0</a:t>
                      </a:r>
                      <a:endParaRPr lang="pt-BR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0,180</a:t>
                      </a:r>
                      <a:endParaRPr lang="pt-BR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Q38-Q45: Outras </a:t>
                      </a:r>
                      <a:r>
                        <a:rPr lang="pt-BR" sz="14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malf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. Ap. </a:t>
                      </a:r>
                      <a:r>
                        <a:rPr lang="pt-BR" sz="14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digest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.</a:t>
                      </a:r>
                      <a:endParaRPr lang="pt-BR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76</a:t>
                      </a:r>
                      <a:endParaRPr lang="pt-BR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pt-BR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12,6</a:t>
                      </a:r>
                      <a:endParaRPr lang="pt-BR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0,126</a:t>
                      </a:r>
                      <a:endParaRPr lang="pt-BR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159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Q60-Q64: Ap. urinário</a:t>
                      </a:r>
                      <a:endParaRPr lang="pt-BR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68</a:t>
                      </a:r>
                      <a:endParaRPr lang="pt-BR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pt-BR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11,3</a:t>
                      </a:r>
                      <a:endParaRPr lang="pt-BR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0,113</a:t>
                      </a:r>
                      <a:endParaRPr lang="pt-BR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6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Q50-Q56: Órgãos genitais</a:t>
                      </a:r>
                      <a:endParaRPr lang="pt-BR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pt-BR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0,5</a:t>
                      </a:r>
                      <a:endParaRPr lang="pt-BR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0,005</a:t>
                      </a:r>
                      <a:endParaRPr lang="pt-BR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922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Q35-Q37: Fenda labial e palatina</a:t>
                      </a:r>
                      <a:endParaRPr lang="pt-BR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pt-BR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0,5</a:t>
                      </a:r>
                      <a:endParaRPr lang="pt-BR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0,005</a:t>
                      </a:r>
                      <a:endParaRPr lang="pt-BR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9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Q10-Q18:olho, ouvido, face e pescoço</a:t>
                      </a:r>
                      <a:endParaRPr lang="pt-BR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0,0</a:t>
                      </a:r>
                      <a:endParaRPr lang="pt-BR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0,000</a:t>
                      </a:r>
                      <a:endParaRPr lang="pt-BR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6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Total</a:t>
                      </a:r>
                      <a:endParaRPr lang="pt-BR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1508</a:t>
                      </a:r>
                      <a:endParaRPr lang="pt-BR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100</a:t>
                      </a:r>
                      <a:endParaRPr lang="pt-BR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250,8</a:t>
                      </a:r>
                      <a:endParaRPr lang="pt-BR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2,508</a:t>
                      </a:r>
                      <a:endParaRPr lang="pt-BR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931" marR="4293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146" name="CaixaDeTexto 9"/>
          <p:cNvSpPr txBox="1">
            <a:spLocks noChangeArrowheads="1"/>
          </p:cNvSpPr>
          <p:nvPr/>
        </p:nvSpPr>
        <p:spPr bwMode="auto">
          <a:xfrm>
            <a:off x="196850" y="476250"/>
            <a:ext cx="1154113" cy="646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b="1">
                <a:solidFill>
                  <a:srgbClr val="FFFFFF"/>
                </a:solidFill>
                <a:latin typeface="Calibri" pitchFamily="34" charset="0"/>
              </a:rPr>
              <a:t>NV – 2010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b="1">
                <a:solidFill>
                  <a:srgbClr val="FFFFFF"/>
                </a:solidFill>
                <a:latin typeface="Calibri" pitchFamily="34" charset="0"/>
              </a:rPr>
              <a:t>601.353</a:t>
            </a:r>
          </a:p>
        </p:txBody>
      </p:sp>
    </p:spTree>
    <p:extLst>
      <p:ext uri="{BB962C8B-B14F-4D97-AF65-F5344CB8AC3E}">
        <p14:creationId xmlns:p14="http://schemas.microsoft.com/office/powerpoint/2010/main" val="799129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m 2" descr="APRESENTAÇÃO PADRAÕ CC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269413" cy="69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Imagem 15" descr="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805488"/>
            <a:ext cx="33686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Imagem 12" descr="CR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76925"/>
            <a:ext cx="10366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ítulo 1"/>
          <p:cNvSpPr>
            <a:spLocks noGrp="1"/>
          </p:cNvSpPr>
          <p:nvPr>
            <p:ph type="ctrTitle"/>
          </p:nvPr>
        </p:nvSpPr>
        <p:spPr>
          <a:xfrm>
            <a:off x="107950" y="115888"/>
            <a:ext cx="9036050" cy="1225550"/>
          </a:xfrm>
        </p:spPr>
        <p:txBody>
          <a:bodyPr/>
          <a:lstStyle/>
          <a:p>
            <a:pPr eaLnBrk="1" hangingPunct="1"/>
            <a:r>
              <a:rPr lang="pt-BR" altLang="pt-BR" sz="2400" b="1" smtClean="0">
                <a:latin typeface="Arial" pitchFamily="34" charset="0"/>
                <a:cs typeface="Arial" pitchFamily="34" charset="0"/>
              </a:rPr>
              <a:t>Óbitos infantis, por malformações cong.ap.circultório:</a:t>
            </a:r>
            <a:r>
              <a:rPr lang="pt-BR" altLang="pt-BR" sz="2000" b="1" smtClean="0">
                <a:latin typeface="Arial" pitchFamily="34" charset="0"/>
                <a:cs typeface="Arial" pitchFamily="34" charset="0"/>
              </a:rPr>
              <a:t/>
            </a:r>
            <a:br>
              <a:rPr lang="pt-BR" altLang="pt-BR" sz="2000" b="1" smtClean="0">
                <a:latin typeface="Arial" pitchFamily="34" charset="0"/>
                <a:cs typeface="Arial" pitchFamily="34" charset="0"/>
              </a:rPr>
            </a:br>
            <a:r>
              <a:rPr lang="pt-BR" altLang="pt-BR" sz="2000" b="1" smtClean="0">
                <a:latin typeface="Arial" pitchFamily="34" charset="0"/>
                <a:cs typeface="Arial" pitchFamily="34" charset="0"/>
              </a:rPr>
              <a:t>Número absoluto, percentual e taxa por 100.000NV e 1.000 NV</a:t>
            </a:r>
            <a:br>
              <a:rPr lang="pt-BR" altLang="pt-BR" sz="2000" b="1" smtClean="0">
                <a:latin typeface="Arial" pitchFamily="34" charset="0"/>
                <a:cs typeface="Arial" pitchFamily="34" charset="0"/>
              </a:rPr>
            </a:br>
            <a:r>
              <a:rPr lang="pt-BR" altLang="pt-BR" sz="24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1600" b="1" smtClean="0">
                <a:latin typeface="Arial" pitchFamily="34" charset="0"/>
                <a:cs typeface="Arial" pitchFamily="34" charset="0"/>
              </a:rPr>
              <a:t>Estado de São Paulo, ano de 2010</a:t>
            </a:r>
            <a:endParaRPr lang="en-US" altLang="pt-BR" sz="1800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0" y="1341438"/>
            <a:ext cx="9269413" cy="5516562"/>
          </a:xfrm>
          <a:solidFill>
            <a:sysClr val="window" lastClr="FFFFFF">
              <a:lumMod val="95000"/>
            </a:sys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6087" name="Retângulo 2"/>
          <p:cNvSpPr>
            <a:spLocks noChangeArrowheads="1"/>
          </p:cNvSpPr>
          <p:nvPr/>
        </p:nvSpPr>
        <p:spPr bwMode="auto">
          <a:xfrm>
            <a:off x="2286000" y="269081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pt-BR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4925" y="1412875"/>
          <a:ext cx="9109075" cy="5445124"/>
        </p:xfrm>
        <a:graphic>
          <a:graphicData uri="http://schemas.openxmlformats.org/drawingml/2006/table">
            <a:tbl>
              <a:tblPr firstRow="1" firstCol="1" bandRow="1"/>
              <a:tblGrid>
                <a:gridCol w="4738857"/>
                <a:gridCol w="712064"/>
                <a:gridCol w="1047038"/>
                <a:gridCol w="1359984"/>
                <a:gridCol w="1251132"/>
              </a:tblGrid>
              <a:tr h="632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Categoria CID-10: Malformações congênitas ap. circulatório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Número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Percentual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Taxa 100.000NV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Taxa 1.000NV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81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Q20 - Câmaras e comunicações cardíacas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74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12,31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0,1231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81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Q21 - Septos cardíacos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102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17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16,96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0,1696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Q22 - Valvas pulmonar e tricúspide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34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5,65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0,0565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81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Q23 - Valvas aórtica e mitral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42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6,98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0,0698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Q24 - Outras malformações congên.do coração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294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48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48,89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0,4889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81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Q25 - Grandes artérias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56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9,31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0,0931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Q26 - Grandes veias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0,67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0,0067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81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Q27 - Outras malformações congên.sist.vasc.perif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0,50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0,0050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Q28 - Outras malformações congên ap. circulatório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0,67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0,0067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81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Total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613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100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101,94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1,0194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148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m 2" descr="APRESENTAÇÃO PADRAÕ CC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269413" cy="69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Imagem 15" descr="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805488"/>
            <a:ext cx="33686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Imagem 12" descr="CR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76925"/>
            <a:ext cx="10366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ítulo 1"/>
          <p:cNvSpPr>
            <a:spLocks noGrp="1"/>
          </p:cNvSpPr>
          <p:nvPr>
            <p:ph type="ctrTitle"/>
          </p:nvPr>
        </p:nvSpPr>
        <p:spPr>
          <a:xfrm>
            <a:off x="900113" y="115888"/>
            <a:ext cx="7772400" cy="1225550"/>
          </a:xfrm>
        </p:spPr>
        <p:txBody>
          <a:bodyPr/>
          <a:lstStyle/>
          <a:p>
            <a:pPr eaLnBrk="1" hangingPunct="1"/>
            <a:r>
              <a:rPr lang="en-US" altLang="pt-BR" sz="2400" b="1" smtClean="0">
                <a:latin typeface="Arial" pitchFamily="34" charset="0"/>
                <a:cs typeface="Arial" pitchFamily="34" charset="0"/>
              </a:rPr>
              <a:t>National Vital Statistics Reports</a:t>
            </a:r>
            <a:r>
              <a:rPr lang="en-US" altLang="pt-BR" sz="200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pt-BR" sz="2000" smtClean="0">
                <a:latin typeface="Arial" pitchFamily="34" charset="0"/>
                <a:cs typeface="Arial" pitchFamily="34" charset="0"/>
              </a:rPr>
            </a:br>
            <a:r>
              <a:rPr lang="en-US" altLang="pt-BR" sz="1400" b="1" smtClean="0">
                <a:latin typeface="Arial" pitchFamily="34" charset="0"/>
                <a:cs typeface="Arial" pitchFamily="34" charset="0"/>
              </a:rPr>
              <a:t>Volume 60, Number 4 January 11, 2012</a:t>
            </a:r>
            <a:br>
              <a:rPr lang="en-US" altLang="pt-BR" sz="1400" b="1" smtClean="0">
                <a:latin typeface="Arial" pitchFamily="34" charset="0"/>
                <a:cs typeface="Arial" pitchFamily="34" charset="0"/>
              </a:rPr>
            </a:br>
            <a:r>
              <a:rPr lang="en-US" altLang="pt-BR" sz="1400" b="1" smtClean="0">
                <a:latin typeface="Arial" pitchFamily="34" charset="0"/>
                <a:cs typeface="Arial" pitchFamily="34" charset="0"/>
              </a:rPr>
              <a:t>Deaths: Preliminary Data for 2010. U.S. DEPARTMENT OF HEALTH AND HUMAN SERVICES Centers for Disease Control and Prevention</a:t>
            </a:r>
            <a:br>
              <a:rPr lang="en-US" altLang="pt-BR" sz="1400" b="1" smtClean="0">
                <a:latin typeface="Arial" pitchFamily="34" charset="0"/>
                <a:cs typeface="Arial" pitchFamily="34" charset="0"/>
              </a:rPr>
            </a:br>
            <a:r>
              <a:rPr lang="en-US" altLang="pt-BR" sz="1600" b="1" smtClean="0">
                <a:latin typeface="Arial" pitchFamily="34" charset="0"/>
                <a:cs typeface="Arial" pitchFamily="34" charset="0"/>
              </a:rPr>
              <a:t>National Center for Health Statistics</a:t>
            </a:r>
            <a:r>
              <a:rPr lang="en-US" altLang="pt-BR" sz="1800" b="1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0" y="1341438"/>
            <a:ext cx="9269413" cy="5516562"/>
          </a:xfrm>
          <a:solidFill>
            <a:sysClr val="window" lastClr="FFFFFF">
              <a:lumMod val="95000"/>
            </a:sys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7111" name="Retângulo 2"/>
          <p:cNvSpPr>
            <a:spLocks noChangeArrowheads="1"/>
          </p:cNvSpPr>
          <p:nvPr/>
        </p:nvSpPr>
        <p:spPr bwMode="auto">
          <a:xfrm>
            <a:off x="2286000" y="269081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pt-BR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07950" y="1484313"/>
          <a:ext cx="9036050" cy="5402265"/>
        </p:xfrm>
        <a:graphic>
          <a:graphicData uri="http://schemas.openxmlformats.org/drawingml/2006/table">
            <a:tbl>
              <a:tblPr firstRow="1" firstCol="1" bandRow="1"/>
              <a:tblGrid>
                <a:gridCol w="6257440"/>
                <a:gridCol w="869708"/>
                <a:gridCol w="890954"/>
                <a:gridCol w="1017948"/>
              </a:tblGrid>
              <a:tr h="658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Cause of death (based on ICD,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r>
                        <a:rPr lang="en-US" sz="1600" b="1" baseline="300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th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Revision,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2</a:t>
                      </a:r>
                      <a:r>
                        <a:rPr lang="en-US" sz="1600" b="1" baseline="300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Edition, 2004)</a:t>
                      </a:r>
                      <a:endParaRPr lang="pt-BR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Number</a:t>
                      </a:r>
                      <a:endParaRPr lang="pt-BR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Rate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100.000</a:t>
                      </a:r>
                      <a:endParaRPr lang="pt-BR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Taxa por 1.000NV</a:t>
                      </a:r>
                      <a:endParaRPr lang="pt-BR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29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All</a:t>
                      </a: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causes </a:t>
                      </a:r>
                      <a:endParaRPr lang="pt-BR" sz="16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24548</a:t>
                      </a:r>
                      <a:endParaRPr lang="pt-BR" sz="16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613,7</a:t>
                      </a:r>
                      <a:endParaRPr lang="pt-BR" sz="16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6,137</a:t>
                      </a:r>
                      <a:endParaRPr lang="pt-BR" sz="16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560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Congenital malformations. deformations and chromosomal abnormalities (Q00-Q99) </a:t>
                      </a:r>
                      <a:endParaRPr lang="pt-BR" sz="16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5077</a:t>
                      </a:r>
                      <a:endParaRPr lang="pt-BR" sz="16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126,9</a:t>
                      </a:r>
                      <a:endParaRPr lang="pt-BR" sz="16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1,269</a:t>
                      </a:r>
                      <a:endParaRPr lang="pt-BR" sz="16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Disorders related to short gestation and low birth weight. not elsewhere classified (P07) </a:t>
                      </a:r>
                      <a:endParaRPr lang="pt-BR" sz="16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4130</a:t>
                      </a:r>
                      <a:endParaRPr lang="pt-BR" sz="16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103,2</a:t>
                      </a:r>
                      <a:endParaRPr lang="pt-BR" sz="16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1,032</a:t>
                      </a:r>
                      <a:endParaRPr lang="pt-BR" sz="16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29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Sudden infant death syndrome  (R95) </a:t>
                      </a:r>
                      <a:endParaRPr lang="pt-BR" sz="16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1890</a:t>
                      </a:r>
                      <a:endParaRPr lang="pt-BR" sz="16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47,2</a:t>
                      </a:r>
                      <a:endParaRPr lang="pt-BR" sz="16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0,472</a:t>
                      </a:r>
                      <a:endParaRPr lang="pt-BR" sz="16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Newborn affected by maternal complications of pregnancy (P01) </a:t>
                      </a:r>
                      <a:endParaRPr lang="pt-BR" sz="16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1555</a:t>
                      </a:r>
                      <a:endParaRPr lang="pt-BR" sz="16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38,9</a:t>
                      </a:r>
                      <a:endParaRPr lang="pt-BR" sz="16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0,389</a:t>
                      </a:r>
                      <a:endParaRPr lang="pt-BR" sz="16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29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Accidents (unintentional injuries) (V01-X59) </a:t>
                      </a:r>
                      <a:endParaRPr lang="pt-BR" sz="16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1043</a:t>
                      </a:r>
                      <a:endParaRPr lang="pt-BR" sz="16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26,1</a:t>
                      </a:r>
                      <a:endParaRPr lang="pt-BR" sz="16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0,261</a:t>
                      </a:r>
                      <a:endParaRPr lang="pt-BR" sz="16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Newborn affected by complications of placenta. cord and membranes (P02) </a:t>
                      </a:r>
                      <a:endParaRPr lang="pt-BR" sz="16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1030</a:t>
                      </a:r>
                      <a:endParaRPr lang="pt-BR" sz="16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25,7</a:t>
                      </a:r>
                      <a:endParaRPr lang="pt-BR" sz="16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0,257</a:t>
                      </a:r>
                      <a:endParaRPr lang="pt-BR" sz="16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29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Bacterial sepsis of newborn (P36) </a:t>
                      </a:r>
                      <a:endParaRPr lang="pt-BR" sz="16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569</a:t>
                      </a:r>
                      <a:endParaRPr lang="pt-BR" sz="16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14,2</a:t>
                      </a:r>
                      <a:endParaRPr lang="pt-BR" sz="16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0,142</a:t>
                      </a:r>
                      <a:endParaRPr lang="pt-BR" sz="16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Diseases of the circulatory system (I00-I99) </a:t>
                      </a:r>
                      <a:endParaRPr lang="pt-BR" sz="16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499</a:t>
                      </a:r>
                      <a:endParaRPr lang="pt-BR" sz="16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12,5</a:t>
                      </a:r>
                      <a:endParaRPr lang="pt-BR" sz="16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0,125</a:t>
                      </a:r>
                      <a:endParaRPr lang="pt-BR" sz="16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29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Respiratory distress of newborn (P22) </a:t>
                      </a:r>
                      <a:endParaRPr lang="pt-BR" sz="16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496</a:t>
                      </a:r>
                      <a:endParaRPr lang="pt-BR" sz="16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12,4</a:t>
                      </a:r>
                      <a:endParaRPr lang="pt-BR" sz="16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0,124</a:t>
                      </a:r>
                      <a:endParaRPr lang="pt-BR" sz="16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Necrotizing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enterocolitis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of newborn  (P77) </a:t>
                      </a:r>
                      <a:endParaRPr lang="pt-BR" sz="16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470</a:t>
                      </a:r>
                      <a:endParaRPr lang="pt-BR" sz="16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11,7</a:t>
                      </a:r>
                      <a:endParaRPr lang="pt-BR" sz="16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0,117</a:t>
                      </a:r>
                      <a:endParaRPr lang="pt-BR" sz="16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29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All other causes (residual)</a:t>
                      </a:r>
                      <a:endParaRPr lang="pt-BR" sz="16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7789</a:t>
                      </a:r>
                      <a:endParaRPr lang="pt-BR" sz="16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194,7</a:t>
                      </a:r>
                      <a:endParaRPr lang="pt-BR" sz="16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1,947</a:t>
                      </a:r>
                      <a:endParaRPr lang="pt-BR" sz="16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004" marR="43004" marT="0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111125" y="625475"/>
            <a:ext cx="1181100" cy="595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NV-2010</a:t>
            </a:r>
          </a:p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4.000.279</a:t>
            </a:r>
          </a:p>
        </p:txBody>
      </p:sp>
    </p:spTree>
    <p:extLst>
      <p:ext uri="{BB962C8B-B14F-4D97-AF65-F5344CB8AC3E}">
        <p14:creationId xmlns:p14="http://schemas.microsoft.com/office/powerpoint/2010/main" val="3470085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m 2" descr="APRESENTAÇÃO PADRAÕ CC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269413" cy="69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Imagem 15" descr="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805488"/>
            <a:ext cx="33686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Imagem 12" descr="CR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76925"/>
            <a:ext cx="10366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ítulo 1"/>
          <p:cNvSpPr>
            <a:spLocks noGrp="1"/>
          </p:cNvSpPr>
          <p:nvPr>
            <p:ph type="ctrTitle"/>
          </p:nvPr>
        </p:nvSpPr>
        <p:spPr>
          <a:xfrm>
            <a:off x="900113" y="115888"/>
            <a:ext cx="7772400" cy="1225550"/>
          </a:xfrm>
        </p:spPr>
        <p:txBody>
          <a:bodyPr/>
          <a:lstStyle/>
          <a:p>
            <a:pPr eaLnBrk="1" hangingPunct="1"/>
            <a:r>
              <a:rPr lang="en-US" altLang="pt-BR" sz="2400" b="1" smtClean="0">
                <a:latin typeface="Arial" pitchFamily="34" charset="0"/>
                <a:cs typeface="Arial" pitchFamily="34" charset="0"/>
              </a:rPr>
              <a:t>National Vital Statistics Reports</a:t>
            </a:r>
            <a:r>
              <a:rPr lang="en-US" altLang="pt-BR" sz="200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pt-BR" sz="2000" smtClean="0">
                <a:latin typeface="Arial" pitchFamily="34" charset="0"/>
                <a:cs typeface="Arial" pitchFamily="34" charset="0"/>
              </a:rPr>
            </a:br>
            <a:r>
              <a:rPr lang="en-US" altLang="pt-BR" sz="1400" b="1" smtClean="0">
                <a:latin typeface="Arial" pitchFamily="34" charset="0"/>
                <a:cs typeface="Arial" pitchFamily="34" charset="0"/>
              </a:rPr>
              <a:t>Volume 60, Number 4 January 11, 2012</a:t>
            </a:r>
            <a:br>
              <a:rPr lang="en-US" altLang="pt-BR" sz="1400" b="1" smtClean="0">
                <a:latin typeface="Arial" pitchFamily="34" charset="0"/>
                <a:cs typeface="Arial" pitchFamily="34" charset="0"/>
              </a:rPr>
            </a:br>
            <a:r>
              <a:rPr lang="en-US" altLang="pt-BR" sz="1400" b="1" smtClean="0">
                <a:latin typeface="Arial" pitchFamily="34" charset="0"/>
                <a:cs typeface="Arial" pitchFamily="34" charset="0"/>
              </a:rPr>
              <a:t>Deaths: Preliminary Data for 2010. U.S. DEPARTMENT OF HEALTH AND HUMAN SERVICES Centers for Disease Control and Prevention</a:t>
            </a:r>
            <a:br>
              <a:rPr lang="en-US" altLang="pt-BR" sz="1400" b="1" smtClean="0">
                <a:latin typeface="Arial" pitchFamily="34" charset="0"/>
                <a:cs typeface="Arial" pitchFamily="34" charset="0"/>
              </a:rPr>
            </a:br>
            <a:r>
              <a:rPr lang="en-US" altLang="pt-BR" sz="1600" b="1" smtClean="0">
                <a:latin typeface="Arial" pitchFamily="34" charset="0"/>
                <a:cs typeface="Arial" pitchFamily="34" charset="0"/>
              </a:rPr>
              <a:t>National Center for Health Statistics</a:t>
            </a:r>
            <a:r>
              <a:rPr lang="en-US" altLang="pt-BR" sz="1800" b="1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0" y="1341438"/>
            <a:ext cx="9269413" cy="5516562"/>
          </a:xfrm>
          <a:solidFill>
            <a:sysClr val="window" lastClr="FFFFFF">
              <a:lumMod val="95000"/>
            </a:sys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8135" name="Retângulo 2"/>
          <p:cNvSpPr>
            <a:spLocks noChangeArrowheads="1"/>
          </p:cNvSpPr>
          <p:nvPr/>
        </p:nvSpPr>
        <p:spPr bwMode="auto">
          <a:xfrm>
            <a:off x="2286000" y="269081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pt-BR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07950" y="1557338"/>
          <a:ext cx="9036050" cy="5300665"/>
        </p:xfrm>
        <a:graphic>
          <a:graphicData uri="http://schemas.openxmlformats.org/drawingml/2006/table">
            <a:tbl>
              <a:tblPr firstRow="1" firstCol="1" bandRow="1"/>
              <a:tblGrid>
                <a:gridCol w="5970365"/>
                <a:gridCol w="1028503"/>
                <a:gridCol w="937187"/>
                <a:gridCol w="1099995"/>
              </a:tblGrid>
              <a:tr h="657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Cause of death (based on ICD, </a:t>
                      </a:r>
                      <a:r>
                        <a:rPr lang="en-US" sz="15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r>
                        <a:rPr lang="en-US" sz="1500" b="1" baseline="300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th</a:t>
                      </a:r>
                      <a:r>
                        <a:rPr lang="en-US" sz="1500" b="1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Revision</a:t>
                      </a:r>
                      <a:r>
                        <a:rPr lang="en-US" sz="15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n-US" sz="15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1500" b="1" baseline="300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n-US" sz="15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5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Edition, 2004)</a:t>
                      </a:r>
                      <a:endParaRPr lang="pt-BR" sz="15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Number</a:t>
                      </a:r>
                      <a:endParaRPr lang="pt-BR" sz="15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Rate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100.000</a:t>
                      </a:r>
                      <a:endParaRPr lang="pt-BR" sz="15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Taxa por 1.000NV</a:t>
                      </a:r>
                      <a:endParaRPr lang="pt-BR" sz="15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ctr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28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 All causes</a:t>
                      </a:r>
                      <a:endParaRPr lang="pt-BR" sz="15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24548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613,7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6,137</a:t>
                      </a:r>
                      <a:endParaRPr lang="pt-BR" sz="15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560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Congenital malformations, deformations and chromossomal abnormalities. (Q00–Q99)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5,077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126,9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1,269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Congenital malformations of nervous system (Q00-Q07)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734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18,3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0,183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28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Congenital malformations of heart and circulatory system (Q20–Q28)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1305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32,6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0,326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Congenital malformations of respiratory system (Q30–Q34)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395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9,9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0,099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28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Congenital malformations of digestive system (Q35–Q45)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88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2,2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0,022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Congenital malformations of genitourinary system (Q50–Q64)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454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11,3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0,113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657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Congenital malformations and deformations of musculoskeletal system . limbs and integument(Q65–Q85)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573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14,3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0,143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Down’s. Edward’s and Patau’s syndrome (Q90-Q91.7)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800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0,200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560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Other congenital malformations and deformations (Q10–Q18.Q86–Q89)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537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13,4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0,134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Other chromosomal abnormalities. not elsewhere classified (Q92–Q99)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191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4,8</a:t>
                      </a:r>
                      <a:endParaRPr lang="pt-BR" sz="15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0,048</a:t>
                      </a:r>
                      <a:endParaRPr lang="pt-BR" sz="15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98" marR="38298" marT="0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107950" y="476250"/>
            <a:ext cx="1179513" cy="64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NV- 2010</a:t>
            </a:r>
          </a:p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4.000.279</a:t>
            </a:r>
          </a:p>
        </p:txBody>
      </p:sp>
    </p:spTree>
    <p:extLst>
      <p:ext uri="{BB962C8B-B14F-4D97-AF65-F5344CB8AC3E}">
        <p14:creationId xmlns:p14="http://schemas.microsoft.com/office/powerpoint/2010/main" val="1318690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5" descr="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6165304"/>
            <a:ext cx="33686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" y="0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ítulo 7"/>
          <p:cNvSpPr txBox="1">
            <a:spLocks/>
          </p:cNvSpPr>
          <p:nvPr/>
        </p:nvSpPr>
        <p:spPr bwMode="auto">
          <a:xfrm>
            <a:off x="357188" y="1772815"/>
            <a:ext cx="8501062" cy="408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pt-BR" altLang="pt-BR" sz="24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Anomalia estrutural presente ao nascimento, incluindo toda anomalia funcional ou estrutural do desenvolvimento do feto decorrente de fator originado antes do nascimento, seja genético, ambiental ou desconhecido, mesmo quando o defeito não for aparente no recém-nascido e só manifestar-se mais tarde (OPAS)</a:t>
            </a:r>
          </a:p>
        </p:txBody>
      </p:sp>
      <p:sp>
        <p:nvSpPr>
          <p:cNvPr id="3" name="Retângulo 2"/>
          <p:cNvSpPr/>
          <p:nvPr/>
        </p:nvSpPr>
        <p:spPr>
          <a:xfrm>
            <a:off x="444200" y="709219"/>
            <a:ext cx="80648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Malformação congênita</a:t>
            </a:r>
            <a:br>
              <a:rPr lang="pt-BR" sz="28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Definição</a:t>
            </a:r>
            <a:endParaRPr lang="pt-BR" sz="1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5" descr="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6165304"/>
            <a:ext cx="33686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1" y="-1349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782448" y="2482498"/>
            <a:ext cx="7128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0000"/>
                </a:solidFill>
              </a:rPr>
              <a:t>Incidência de Cardiopatias </a:t>
            </a:r>
            <a:r>
              <a:rPr lang="pt-BR" sz="2800" b="1" dirty="0" smtClean="0">
                <a:solidFill>
                  <a:srgbClr val="000000"/>
                </a:solidFill>
              </a:rPr>
              <a:t>Congênitas</a:t>
            </a:r>
            <a:endParaRPr lang="pt-BR" sz="2800" b="1" dirty="0">
              <a:solidFill>
                <a:srgbClr val="000000"/>
              </a:solidFill>
            </a:endParaRPr>
          </a:p>
          <a:p>
            <a:pPr algn="ctr"/>
            <a:endParaRPr lang="pt-BR" sz="2800" b="1" dirty="0" smtClean="0">
              <a:solidFill>
                <a:srgbClr val="000000"/>
              </a:solidFill>
            </a:endParaRPr>
          </a:p>
          <a:p>
            <a:pPr algn="ctr"/>
            <a:endParaRPr lang="pt-BR" sz="2800" b="1" dirty="0">
              <a:solidFill>
                <a:srgbClr val="000000"/>
              </a:solidFill>
            </a:endParaRPr>
          </a:p>
          <a:p>
            <a:pPr algn="ctr"/>
            <a:r>
              <a:rPr lang="pt-BR" sz="2800" b="1" dirty="0">
                <a:solidFill>
                  <a:srgbClr val="000000"/>
                </a:solidFill>
              </a:rPr>
              <a:t>    Rede Assistencial</a:t>
            </a:r>
          </a:p>
        </p:txBody>
      </p:sp>
      <p:sp>
        <p:nvSpPr>
          <p:cNvPr id="3" name="Multiplicar 2"/>
          <p:cNvSpPr/>
          <p:nvPr/>
        </p:nvSpPr>
        <p:spPr>
          <a:xfrm>
            <a:off x="3925017" y="3616280"/>
            <a:ext cx="576064" cy="532219"/>
          </a:xfrm>
          <a:prstGeom prst="mathMultiply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5" descr="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6165304"/>
            <a:ext cx="33686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1" y="-1349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484313"/>
            <a:ext cx="8921750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84221" y="6132301"/>
            <a:ext cx="4751388" cy="1062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prstClr val="black"/>
                </a:solidFill>
                <a:latin typeface="Calibri"/>
              </a:rPr>
              <a:t>The </a:t>
            </a:r>
            <a:r>
              <a:rPr lang="pt-BR" sz="1050" b="1" dirty="0" err="1">
                <a:solidFill>
                  <a:prstClr val="black"/>
                </a:solidFill>
                <a:latin typeface="Calibri"/>
              </a:rPr>
              <a:t>Challenge</a:t>
            </a:r>
            <a:r>
              <a:rPr lang="pt-BR" sz="10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1050" b="1" dirty="0" err="1">
                <a:solidFill>
                  <a:prstClr val="black"/>
                </a:solidFill>
                <a:latin typeface="Calibri"/>
              </a:rPr>
              <a:t>of</a:t>
            </a:r>
            <a:r>
              <a:rPr lang="pt-BR" sz="1050" b="1" dirty="0">
                <a:solidFill>
                  <a:prstClr val="black"/>
                </a:solidFill>
                <a:latin typeface="Calibri"/>
              </a:rPr>
              <a:t> Congenital Heart </a:t>
            </a:r>
            <a:r>
              <a:rPr lang="pt-BR" sz="1050" b="1" dirty="0" err="1">
                <a:solidFill>
                  <a:prstClr val="black"/>
                </a:solidFill>
                <a:latin typeface="Calibri"/>
              </a:rPr>
              <a:t>Disease</a:t>
            </a:r>
            <a:r>
              <a:rPr lang="pt-BR" sz="10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1050" b="1" dirty="0" err="1">
                <a:solidFill>
                  <a:prstClr val="black"/>
                </a:solidFill>
                <a:latin typeface="Calibri"/>
              </a:rPr>
              <a:t>Worldwide</a:t>
            </a:r>
            <a:r>
              <a:rPr lang="pt-BR" sz="1050" b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pt-BR" sz="1050" b="1" dirty="0" err="1">
                <a:solidFill>
                  <a:prstClr val="black"/>
                </a:solidFill>
                <a:latin typeface="Calibri"/>
              </a:rPr>
              <a:t>Epidemiologic</a:t>
            </a:r>
            <a:r>
              <a:rPr lang="pt-BR" sz="10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1050" b="1" dirty="0" err="1">
                <a:solidFill>
                  <a:prstClr val="black"/>
                </a:solidFill>
                <a:latin typeface="Calibri"/>
              </a:rPr>
              <a:t>and</a:t>
            </a:r>
            <a:r>
              <a:rPr lang="pt-BR" sz="10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1050" b="1" dirty="0" err="1">
                <a:solidFill>
                  <a:prstClr val="black"/>
                </a:solidFill>
                <a:latin typeface="Calibri"/>
              </a:rPr>
              <a:t>Demographic</a:t>
            </a:r>
            <a:r>
              <a:rPr lang="pt-BR" sz="10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1050" b="1" dirty="0" err="1">
                <a:solidFill>
                  <a:prstClr val="black"/>
                </a:solidFill>
                <a:latin typeface="Calibri"/>
              </a:rPr>
              <a:t>Facts</a:t>
            </a:r>
            <a:r>
              <a:rPr lang="pt-BR" sz="1050" b="1" dirty="0">
                <a:solidFill>
                  <a:prstClr val="black"/>
                </a:solidFill>
                <a:latin typeface="Calibri"/>
              </a:rPr>
              <a:t>  Pierre-Luc </a:t>
            </a:r>
            <a:r>
              <a:rPr lang="pt-BR" sz="1050" b="1" dirty="0" err="1">
                <a:solidFill>
                  <a:prstClr val="black"/>
                </a:solidFill>
                <a:latin typeface="Calibri"/>
              </a:rPr>
              <a:t>Bernier</a:t>
            </a:r>
            <a:r>
              <a:rPr lang="pt-BR" sz="1050" b="1" dirty="0">
                <a:solidFill>
                  <a:prstClr val="black"/>
                </a:solidFill>
                <a:latin typeface="Calibri"/>
              </a:rPr>
              <a:t>, Ada </a:t>
            </a:r>
            <a:r>
              <a:rPr lang="pt-BR" sz="1050" b="1" dirty="0" err="1">
                <a:solidFill>
                  <a:prstClr val="black"/>
                </a:solidFill>
                <a:latin typeface="Calibri"/>
              </a:rPr>
              <a:t>Stefanescu</a:t>
            </a:r>
            <a:r>
              <a:rPr lang="pt-BR" sz="1050" b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pt-BR" sz="1050" b="1" dirty="0" err="1">
                <a:solidFill>
                  <a:prstClr val="black"/>
                </a:solidFill>
                <a:latin typeface="Calibri"/>
              </a:rPr>
              <a:t>Gordan</a:t>
            </a:r>
            <a:r>
              <a:rPr lang="pt-BR" sz="10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1050" b="1" dirty="0" err="1">
                <a:solidFill>
                  <a:prstClr val="black"/>
                </a:solidFill>
                <a:latin typeface="Calibri"/>
              </a:rPr>
              <a:t>Samoukovic</a:t>
            </a:r>
            <a:r>
              <a:rPr lang="pt-BR" sz="1050" b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pt-BR" sz="1050" b="1" dirty="0" err="1">
                <a:solidFill>
                  <a:prstClr val="black"/>
                </a:solidFill>
                <a:latin typeface="Calibri"/>
              </a:rPr>
              <a:t>Christo</a:t>
            </a:r>
            <a:r>
              <a:rPr lang="pt-BR" sz="1050" b="1" dirty="0">
                <a:solidFill>
                  <a:prstClr val="black"/>
                </a:solidFill>
                <a:latin typeface="Calibri"/>
              </a:rPr>
              <a:t> I. </a:t>
            </a:r>
            <a:r>
              <a:rPr lang="pt-BR" sz="1050" b="1" dirty="0" err="1">
                <a:solidFill>
                  <a:prstClr val="black"/>
                </a:solidFill>
                <a:latin typeface="Calibri"/>
              </a:rPr>
              <a:t>Tchervenkov</a:t>
            </a:r>
            <a:r>
              <a:rPr lang="pt-BR" sz="1050" b="1" dirty="0">
                <a:solidFill>
                  <a:prstClr val="black"/>
                </a:solidFill>
                <a:latin typeface="Calibri"/>
              </a:rPr>
              <a:t> . </a:t>
            </a:r>
            <a:r>
              <a:rPr lang="pt-BR" sz="1050" b="1" dirty="0" err="1">
                <a:solidFill>
                  <a:prstClr val="black"/>
                </a:solidFill>
                <a:latin typeface="Calibri"/>
              </a:rPr>
              <a:t>Seminars</a:t>
            </a:r>
            <a:r>
              <a:rPr lang="pt-BR" sz="1050" b="1" dirty="0">
                <a:solidFill>
                  <a:prstClr val="black"/>
                </a:solidFill>
                <a:latin typeface="Calibri"/>
              </a:rPr>
              <a:t> in </a:t>
            </a:r>
            <a:r>
              <a:rPr lang="pt-BR" sz="1050" b="1" dirty="0" err="1">
                <a:solidFill>
                  <a:prstClr val="black"/>
                </a:solidFill>
                <a:latin typeface="Calibri"/>
              </a:rPr>
              <a:t>Thoracic</a:t>
            </a:r>
            <a:r>
              <a:rPr lang="pt-BR" sz="10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1050" b="1" dirty="0" err="1">
                <a:solidFill>
                  <a:prstClr val="black"/>
                </a:solidFill>
                <a:latin typeface="Calibri"/>
              </a:rPr>
              <a:t>and</a:t>
            </a:r>
            <a:r>
              <a:rPr lang="pt-BR" sz="1050" b="1" dirty="0">
                <a:solidFill>
                  <a:prstClr val="black"/>
                </a:solidFill>
                <a:latin typeface="Calibri"/>
              </a:rPr>
              <a:t> Cardiovascular </a:t>
            </a:r>
            <a:r>
              <a:rPr lang="pt-BR" sz="1050" b="1" dirty="0" err="1">
                <a:solidFill>
                  <a:prstClr val="black"/>
                </a:solidFill>
                <a:latin typeface="Calibri"/>
              </a:rPr>
              <a:t>Surgery</a:t>
            </a:r>
            <a:r>
              <a:rPr lang="pt-BR" sz="1050" b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pt-BR" sz="1050" b="1" dirty="0" err="1">
                <a:solidFill>
                  <a:prstClr val="black"/>
                </a:solidFill>
                <a:latin typeface="Calibri"/>
              </a:rPr>
              <a:t>Pediatric</a:t>
            </a:r>
            <a:r>
              <a:rPr lang="pt-BR" sz="10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1050" b="1" dirty="0" err="1">
                <a:solidFill>
                  <a:prstClr val="black"/>
                </a:solidFill>
                <a:latin typeface="Calibri"/>
              </a:rPr>
              <a:t>Cardiac</a:t>
            </a:r>
            <a:r>
              <a:rPr lang="pt-BR" sz="10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1050" b="1" dirty="0" err="1">
                <a:solidFill>
                  <a:prstClr val="black"/>
                </a:solidFill>
                <a:latin typeface="Calibri"/>
              </a:rPr>
              <a:t>Surgery</a:t>
            </a:r>
            <a:r>
              <a:rPr lang="pt-BR" sz="10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1050" b="1" dirty="0" err="1">
                <a:solidFill>
                  <a:prstClr val="black"/>
                </a:solidFill>
                <a:latin typeface="Calibri"/>
              </a:rPr>
              <a:t>Annual</a:t>
            </a:r>
            <a:r>
              <a:rPr lang="pt-BR" sz="1050" b="1" dirty="0">
                <a:solidFill>
                  <a:prstClr val="black"/>
                </a:solidFill>
                <a:latin typeface="Calibri"/>
              </a:rPr>
              <a:t>  2010 (Vol. 13, </a:t>
            </a:r>
            <a:r>
              <a:rPr lang="pt-BR" sz="1050" b="1" dirty="0" err="1">
                <a:solidFill>
                  <a:prstClr val="black"/>
                </a:solidFill>
                <a:latin typeface="Calibri"/>
              </a:rPr>
              <a:t>Issue</a:t>
            </a:r>
            <a:r>
              <a:rPr lang="pt-BR" sz="1050" b="1" dirty="0">
                <a:solidFill>
                  <a:prstClr val="black"/>
                </a:solidFill>
                <a:latin typeface="Calibri"/>
              </a:rPr>
              <a:t> 1, </a:t>
            </a:r>
            <a:r>
              <a:rPr lang="pt-BR" sz="1050" b="1" dirty="0" err="1">
                <a:solidFill>
                  <a:prstClr val="black"/>
                </a:solidFill>
                <a:latin typeface="Calibri"/>
              </a:rPr>
              <a:t>Pages</a:t>
            </a:r>
            <a:r>
              <a:rPr lang="pt-BR" sz="1050" b="1" dirty="0">
                <a:solidFill>
                  <a:prstClr val="black"/>
                </a:solidFill>
                <a:latin typeface="Calibri"/>
              </a:rPr>
              <a:t> 26-34)</a:t>
            </a:r>
            <a:br>
              <a:rPr lang="pt-BR" sz="1050" b="1" dirty="0">
                <a:solidFill>
                  <a:prstClr val="black"/>
                </a:solidFill>
                <a:latin typeface="Calibri"/>
              </a:rPr>
            </a:br>
            <a:endParaRPr lang="pt-BR" sz="105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ítulo 2"/>
          <p:cNvSpPr txBox="1">
            <a:spLocks/>
          </p:cNvSpPr>
          <p:nvPr/>
        </p:nvSpPr>
        <p:spPr bwMode="auto">
          <a:xfrm>
            <a:off x="251520" y="404664"/>
            <a:ext cx="8277225" cy="107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Taxas de incidência de cardiopatia congênita por mil nascidos vivos em diversos países</a:t>
            </a:r>
          </a:p>
        </p:txBody>
      </p:sp>
    </p:spTree>
    <p:extLst>
      <p:ext uri="{BB962C8B-B14F-4D97-AF65-F5344CB8AC3E}">
        <p14:creationId xmlns:p14="http://schemas.microsoft.com/office/powerpoint/2010/main" val="393311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244475"/>
            <a:ext cx="8858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14300" y="5937250"/>
            <a:ext cx="4751388" cy="1062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prstClr val="black"/>
                </a:solidFill>
                <a:cs typeface="Arial" charset="0"/>
              </a:rPr>
              <a:t>The </a:t>
            </a:r>
            <a:r>
              <a:rPr lang="pt-BR" sz="1050" b="1" dirty="0" err="1">
                <a:solidFill>
                  <a:prstClr val="black"/>
                </a:solidFill>
                <a:cs typeface="Arial" charset="0"/>
              </a:rPr>
              <a:t>Challenge</a:t>
            </a:r>
            <a:r>
              <a:rPr lang="pt-BR" sz="105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1050" b="1" dirty="0" err="1">
                <a:solidFill>
                  <a:prstClr val="black"/>
                </a:solidFill>
                <a:cs typeface="Arial" charset="0"/>
              </a:rPr>
              <a:t>of</a:t>
            </a:r>
            <a:r>
              <a:rPr lang="pt-BR" sz="1050" b="1" dirty="0">
                <a:solidFill>
                  <a:prstClr val="black"/>
                </a:solidFill>
                <a:cs typeface="Arial" charset="0"/>
              </a:rPr>
              <a:t> Congenital Heart </a:t>
            </a:r>
            <a:r>
              <a:rPr lang="pt-BR" sz="1050" b="1" dirty="0" err="1">
                <a:solidFill>
                  <a:prstClr val="black"/>
                </a:solidFill>
                <a:cs typeface="Arial" charset="0"/>
              </a:rPr>
              <a:t>Disease</a:t>
            </a:r>
            <a:r>
              <a:rPr lang="pt-BR" sz="105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1050" b="1" dirty="0" err="1">
                <a:solidFill>
                  <a:prstClr val="black"/>
                </a:solidFill>
                <a:cs typeface="Arial" charset="0"/>
              </a:rPr>
              <a:t>Worldwide</a:t>
            </a:r>
            <a:r>
              <a:rPr lang="pt-BR" sz="1050" b="1" dirty="0">
                <a:solidFill>
                  <a:prstClr val="black"/>
                </a:solidFill>
                <a:cs typeface="Arial" charset="0"/>
              </a:rPr>
              <a:t>: </a:t>
            </a:r>
            <a:r>
              <a:rPr lang="pt-BR" sz="1050" b="1" dirty="0" err="1">
                <a:solidFill>
                  <a:prstClr val="black"/>
                </a:solidFill>
                <a:cs typeface="Arial" charset="0"/>
              </a:rPr>
              <a:t>Epidemiologic</a:t>
            </a:r>
            <a:r>
              <a:rPr lang="pt-BR" sz="105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1050" b="1" dirty="0" err="1">
                <a:solidFill>
                  <a:prstClr val="black"/>
                </a:solidFill>
                <a:cs typeface="Arial" charset="0"/>
              </a:rPr>
              <a:t>and</a:t>
            </a:r>
            <a:r>
              <a:rPr lang="pt-BR" sz="105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1050" b="1" dirty="0" err="1">
                <a:solidFill>
                  <a:prstClr val="black"/>
                </a:solidFill>
                <a:cs typeface="Arial" charset="0"/>
              </a:rPr>
              <a:t>Demographic</a:t>
            </a:r>
            <a:r>
              <a:rPr lang="pt-BR" sz="105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1050" b="1" dirty="0" err="1">
                <a:solidFill>
                  <a:prstClr val="black"/>
                </a:solidFill>
                <a:cs typeface="Arial" charset="0"/>
              </a:rPr>
              <a:t>Facts</a:t>
            </a:r>
            <a:r>
              <a:rPr lang="pt-BR" sz="1050" b="1" dirty="0">
                <a:solidFill>
                  <a:prstClr val="black"/>
                </a:solidFill>
                <a:cs typeface="Arial" charset="0"/>
              </a:rPr>
              <a:t>  Pierre-Luc </a:t>
            </a:r>
            <a:r>
              <a:rPr lang="pt-BR" sz="1050" b="1" dirty="0" err="1">
                <a:solidFill>
                  <a:prstClr val="black"/>
                </a:solidFill>
                <a:cs typeface="Arial" charset="0"/>
              </a:rPr>
              <a:t>Bernier</a:t>
            </a:r>
            <a:r>
              <a:rPr lang="pt-BR" sz="1050" b="1" dirty="0">
                <a:solidFill>
                  <a:prstClr val="black"/>
                </a:solidFill>
                <a:cs typeface="Arial" charset="0"/>
              </a:rPr>
              <a:t>, Ada </a:t>
            </a:r>
            <a:r>
              <a:rPr lang="pt-BR" sz="1050" b="1" dirty="0" err="1">
                <a:solidFill>
                  <a:prstClr val="black"/>
                </a:solidFill>
                <a:cs typeface="Arial" charset="0"/>
              </a:rPr>
              <a:t>Stefanescu</a:t>
            </a:r>
            <a:r>
              <a:rPr lang="pt-BR" sz="1050" b="1" dirty="0">
                <a:solidFill>
                  <a:prstClr val="black"/>
                </a:solidFill>
                <a:cs typeface="Arial" charset="0"/>
              </a:rPr>
              <a:t>, </a:t>
            </a:r>
            <a:r>
              <a:rPr lang="pt-BR" sz="1050" b="1" dirty="0" err="1">
                <a:solidFill>
                  <a:prstClr val="black"/>
                </a:solidFill>
                <a:cs typeface="Arial" charset="0"/>
              </a:rPr>
              <a:t>Gordan</a:t>
            </a:r>
            <a:r>
              <a:rPr lang="pt-BR" sz="105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1050" b="1" dirty="0" err="1">
                <a:solidFill>
                  <a:prstClr val="black"/>
                </a:solidFill>
                <a:cs typeface="Arial" charset="0"/>
              </a:rPr>
              <a:t>Samoukovic</a:t>
            </a:r>
            <a:r>
              <a:rPr lang="pt-BR" sz="1050" b="1" dirty="0">
                <a:solidFill>
                  <a:prstClr val="black"/>
                </a:solidFill>
                <a:cs typeface="Arial" charset="0"/>
              </a:rPr>
              <a:t>, </a:t>
            </a:r>
            <a:r>
              <a:rPr lang="pt-BR" sz="1050" b="1" dirty="0" err="1">
                <a:solidFill>
                  <a:prstClr val="black"/>
                </a:solidFill>
                <a:cs typeface="Arial" charset="0"/>
              </a:rPr>
              <a:t>Christo</a:t>
            </a:r>
            <a:r>
              <a:rPr lang="pt-BR" sz="1050" b="1" dirty="0">
                <a:solidFill>
                  <a:prstClr val="black"/>
                </a:solidFill>
                <a:cs typeface="Arial" charset="0"/>
              </a:rPr>
              <a:t> I. </a:t>
            </a:r>
            <a:r>
              <a:rPr lang="pt-BR" sz="1050" b="1" dirty="0" err="1">
                <a:solidFill>
                  <a:prstClr val="black"/>
                </a:solidFill>
                <a:cs typeface="Arial" charset="0"/>
              </a:rPr>
              <a:t>Tchervenkov</a:t>
            </a:r>
            <a:r>
              <a:rPr lang="pt-BR" sz="1050" b="1" dirty="0">
                <a:solidFill>
                  <a:prstClr val="black"/>
                </a:solidFill>
                <a:cs typeface="Arial" charset="0"/>
              </a:rPr>
              <a:t> . </a:t>
            </a:r>
            <a:r>
              <a:rPr lang="pt-BR" sz="1050" b="1" dirty="0" err="1">
                <a:solidFill>
                  <a:prstClr val="black"/>
                </a:solidFill>
                <a:cs typeface="Arial" charset="0"/>
              </a:rPr>
              <a:t>Seminars</a:t>
            </a:r>
            <a:r>
              <a:rPr lang="pt-BR" sz="1050" b="1" dirty="0">
                <a:solidFill>
                  <a:prstClr val="black"/>
                </a:solidFill>
                <a:cs typeface="Arial" charset="0"/>
              </a:rPr>
              <a:t> in </a:t>
            </a:r>
            <a:r>
              <a:rPr lang="pt-BR" sz="1050" b="1" dirty="0" err="1">
                <a:solidFill>
                  <a:prstClr val="black"/>
                </a:solidFill>
                <a:cs typeface="Arial" charset="0"/>
              </a:rPr>
              <a:t>Thoracic</a:t>
            </a:r>
            <a:r>
              <a:rPr lang="pt-BR" sz="105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1050" b="1" dirty="0" err="1">
                <a:solidFill>
                  <a:prstClr val="black"/>
                </a:solidFill>
                <a:cs typeface="Arial" charset="0"/>
              </a:rPr>
              <a:t>and</a:t>
            </a:r>
            <a:r>
              <a:rPr lang="pt-BR" sz="1050" b="1" dirty="0">
                <a:solidFill>
                  <a:prstClr val="black"/>
                </a:solidFill>
                <a:cs typeface="Arial" charset="0"/>
              </a:rPr>
              <a:t> Cardiovascular </a:t>
            </a:r>
            <a:r>
              <a:rPr lang="pt-BR" sz="1050" b="1" dirty="0" err="1">
                <a:solidFill>
                  <a:prstClr val="black"/>
                </a:solidFill>
                <a:cs typeface="Arial" charset="0"/>
              </a:rPr>
              <a:t>Surgery</a:t>
            </a:r>
            <a:r>
              <a:rPr lang="pt-BR" sz="1050" b="1" dirty="0">
                <a:solidFill>
                  <a:prstClr val="black"/>
                </a:solidFill>
                <a:cs typeface="Arial" charset="0"/>
              </a:rPr>
              <a:t>: </a:t>
            </a:r>
            <a:r>
              <a:rPr lang="pt-BR" sz="1050" b="1" dirty="0" err="1">
                <a:solidFill>
                  <a:prstClr val="black"/>
                </a:solidFill>
                <a:cs typeface="Arial" charset="0"/>
              </a:rPr>
              <a:t>Pediatric</a:t>
            </a:r>
            <a:r>
              <a:rPr lang="pt-BR" sz="105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1050" b="1" dirty="0" err="1">
                <a:solidFill>
                  <a:prstClr val="black"/>
                </a:solidFill>
                <a:cs typeface="Arial" charset="0"/>
              </a:rPr>
              <a:t>Cardiac</a:t>
            </a:r>
            <a:r>
              <a:rPr lang="pt-BR" sz="105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1050" b="1" dirty="0" err="1">
                <a:solidFill>
                  <a:prstClr val="black"/>
                </a:solidFill>
                <a:cs typeface="Arial" charset="0"/>
              </a:rPr>
              <a:t>Surgery</a:t>
            </a:r>
            <a:r>
              <a:rPr lang="pt-BR" sz="105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1050" b="1" dirty="0" err="1">
                <a:solidFill>
                  <a:prstClr val="black"/>
                </a:solidFill>
                <a:cs typeface="Arial" charset="0"/>
              </a:rPr>
              <a:t>Annual</a:t>
            </a:r>
            <a:r>
              <a:rPr lang="pt-BR" sz="1050" b="1" dirty="0">
                <a:solidFill>
                  <a:prstClr val="black"/>
                </a:solidFill>
                <a:cs typeface="Arial" charset="0"/>
              </a:rPr>
              <a:t>  2010 (Vol. 13, </a:t>
            </a:r>
            <a:r>
              <a:rPr lang="pt-BR" sz="1050" b="1" dirty="0" err="1">
                <a:solidFill>
                  <a:prstClr val="black"/>
                </a:solidFill>
                <a:cs typeface="Arial" charset="0"/>
              </a:rPr>
              <a:t>Issue</a:t>
            </a:r>
            <a:r>
              <a:rPr lang="pt-BR" sz="1050" b="1" dirty="0">
                <a:solidFill>
                  <a:prstClr val="black"/>
                </a:solidFill>
                <a:cs typeface="Arial" charset="0"/>
              </a:rPr>
              <a:t> 1, </a:t>
            </a:r>
            <a:r>
              <a:rPr lang="pt-BR" sz="1050" b="1" dirty="0" err="1">
                <a:solidFill>
                  <a:prstClr val="black"/>
                </a:solidFill>
                <a:cs typeface="Arial" charset="0"/>
              </a:rPr>
              <a:t>Pages</a:t>
            </a:r>
            <a:r>
              <a:rPr lang="pt-BR" sz="1050" b="1" dirty="0">
                <a:solidFill>
                  <a:prstClr val="black"/>
                </a:solidFill>
                <a:cs typeface="Arial" charset="0"/>
              </a:rPr>
              <a:t> 26-34)</a:t>
            </a:r>
            <a:br>
              <a:rPr lang="pt-BR" sz="1050" b="1" dirty="0">
                <a:solidFill>
                  <a:prstClr val="black"/>
                </a:solidFill>
                <a:cs typeface="Arial" charset="0"/>
              </a:rPr>
            </a:br>
            <a:endParaRPr lang="pt-BR" sz="105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011863" y="5991225"/>
            <a:ext cx="2744787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prstClr val="black"/>
                </a:solidFill>
              </a:rPr>
              <a:t>Division of Cardiovascular Surgery, The Montreal Children’s Hospital of the McGill University Health Centre, Montreal, Quebec, Canada.</a:t>
            </a:r>
            <a:endParaRPr lang="pt-BR" sz="105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73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898989"/>
              </a:solidFill>
            </a:endParaRPr>
          </a:p>
        </p:txBody>
      </p:sp>
      <p:sp>
        <p:nvSpPr>
          <p:cNvPr id="13315" name="Footer Placeholder 4"/>
          <p:cNvSpPr txBox="1">
            <a:spLocks noGrp="1"/>
          </p:cNvSpPr>
          <p:nvPr/>
        </p:nvSpPr>
        <p:spPr bwMode="auto">
          <a:xfrm>
            <a:off x="4676026" y="6356350"/>
            <a:ext cx="3657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898989"/>
              </a:solidFill>
            </a:endParaRPr>
          </a:p>
        </p:txBody>
      </p:sp>
      <p:sp>
        <p:nvSpPr>
          <p:cNvPr id="13316" name="Text Placeholder 2"/>
          <p:cNvSpPr txBox="1">
            <a:spLocks/>
          </p:cNvSpPr>
          <p:nvPr/>
        </p:nvSpPr>
        <p:spPr bwMode="auto">
          <a:xfrm>
            <a:off x="304800" y="735013"/>
            <a:ext cx="822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From: Birth Prevalence of Congenital Heart Disease Worldwide: Title and subTitle BreakA Systematic Review and Meta-Analysis</a:t>
            </a:r>
          </a:p>
        </p:txBody>
      </p:sp>
      <p:cxnSp>
        <p:nvCxnSpPr>
          <p:cNvPr id="13317" name="Straight Connector 8"/>
          <p:cNvCxnSpPr>
            <a:cxnSpLocks noChangeShapeType="1"/>
          </p:cNvCxnSpPr>
          <p:nvPr/>
        </p:nvCxnSpPr>
        <p:spPr bwMode="auto">
          <a:xfrm>
            <a:off x="304800" y="6021288"/>
            <a:ext cx="8458200" cy="0"/>
          </a:xfrm>
          <a:prstGeom prst="line">
            <a:avLst/>
          </a:prstGeom>
          <a:noFill/>
          <a:ln w="9525" algn="ctr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8" name="Text Placeholder 2"/>
          <p:cNvSpPr txBox="1">
            <a:spLocks/>
          </p:cNvSpPr>
          <p:nvPr/>
        </p:nvSpPr>
        <p:spPr bwMode="auto">
          <a:xfrm>
            <a:off x="342900" y="1192213"/>
            <a:ext cx="838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</a:rPr>
              <a:t>J Am </a:t>
            </a:r>
            <a:r>
              <a:rPr lang="en-US" sz="800" b="1" dirty="0" err="1">
                <a:solidFill>
                  <a:srgbClr val="000000"/>
                </a:solidFill>
              </a:rPr>
              <a:t>Coll</a:t>
            </a:r>
            <a:r>
              <a:rPr lang="en-US" sz="800" b="1" dirty="0">
                <a:solidFill>
                  <a:srgbClr val="000000"/>
                </a:solidFill>
              </a:rPr>
              <a:t> </a:t>
            </a:r>
            <a:r>
              <a:rPr lang="en-US" sz="800" b="1" dirty="0" err="1">
                <a:solidFill>
                  <a:srgbClr val="000000"/>
                </a:solidFill>
              </a:rPr>
              <a:t>Cardiol</a:t>
            </a:r>
            <a:r>
              <a:rPr lang="en-US" sz="800" b="1" dirty="0">
                <a:solidFill>
                  <a:srgbClr val="000000"/>
                </a:solidFill>
              </a:rPr>
              <a:t>. 2011;58(21):2241-2247. doi:10.1016/j.jacc.2011.08.025</a:t>
            </a:r>
          </a:p>
        </p:txBody>
      </p:sp>
      <p:sp>
        <p:nvSpPr>
          <p:cNvPr id="13319" name="Text Placeholder 2"/>
          <p:cNvSpPr txBox="1">
            <a:spLocks/>
          </p:cNvSpPr>
          <p:nvPr/>
        </p:nvSpPr>
        <p:spPr bwMode="auto">
          <a:xfrm>
            <a:off x="1828800" y="1420813"/>
            <a:ext cx="7086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endParaRPr lang="pt-BR" sz="1200" b="1">
              <a:solidFill>
                <a:srgbClr val="000000"/>
              </a:solidFill>
            </a:endParaRPr>
          </a:p>
        </p:txBody>
      </p:sp>
      <p:cxnSp>
        <p:nvCxnSpPr>
          <p:cNvPr id="13322" name="Straight Connector 14"/>
          <p:cNvCxnSpPr>
            <a:cxnSpLocks noChangeShapeType="1"/>
          </p:cNvCxnSpPr>
          <p:nvPr/>
        </p:nvCxnSpPr>
        <p:spPr bwMode="auto">
          <a:xfrm>
            <a:off x="381000" y="1535113"/>
            <a:ext cx="8343900" cy="0"/>
          </a:xfrm>
          <a:prstGeom prst="line">
            <a:avLst/>
          </a:prstGeom>
          <a:noFill/>
          <a:ln w="9525" algn="ctr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23" name="Picture 2" descr="JACCJ_PPT_head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65" y="1649413"/>
            <a:ext cx="7922840" cy="43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108360" y="6169350"/>
            <a:ext cx="438192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kern="0" dirty="0">
                <a:solidFill>
                  <a:sysClr val="windowText" lastClr="000000"/>
                </a:solidFill>
                <a:latin typeface="Calibri" pitchFamily="34" charset="0"/>
              </a:rPr>
              <a:t>van der </a:t>
            </a:r>
            <a:r>
              <a:rPr lang="pt-BR" sz="1050" kern="0">
                <a:solidFill>
                  <a:sysClr val="windowText" lastClr="000000"/>
                </a:solidFill>
                <a:latin typeface="Calibri" pitchFamily="34" charset="0"/>
              </a:rPr>
              <a:t>Linde D, </a:t>
            </a:r>
            <a:r>
              <a:rPr lang="pt-BR" sz="1050" kern="0" err="1">
                <a:solidFill>
                  <a:sysClr val="windowText" lastClr="000000"/>
                </a:solidFill>
                <a:latin typeface="Calibri" pitchFamily="34" charset="0"/>
              </a:rPr>
              <a:t>Konings</a:t>
            </a:r>
            <a:r>
              <a:rPr lang="pt-BR" sz="1050" kern="0">
                <a:solidFill>
                  <a:sysClr val="windowText" lastClr="000000"/>
                </a:solidFill>
                <a:latin typeface="Calibri" pitchFamily="34" charset="0"/>
              </a:rPr>
              <a:t> EE, </a:t>
            </a:r>
            <a:r>
              <a:rPr lang="pt-BR" sz="1050" kern="0" err="1">
                <a:solidFill>
                  <a:sysClr val="windowText" lastClr="000000"/>
                </a:solidFill>
                <a:latin typeface="Calibri" pitchFamily="34" charset="0"/>
              </a:rPr>
              <a:t>Slager</a:t>
            </a:r>
            <a:r>
              <a:rPr lang="pt-BR" sz="1050" kern="0">
                <a:solidFill>
                  <a:sysClr val="windowText" lastClr="000000"/>
                </a:solidFill>
                <a:latin typeface="Calibri" pitchFamily="34" charset="0"/>
              </a:rPr>
              <a:t> MA, </a:t>
            </a:r>
            <a:r>
              <a:rPr lang="pt-BR" sz="1050" kern="0" err="1">
                <a:solidFill>
                  <a:sysClr val="windowText" lastClr="000000"/>
                </a:solidFill>
                <a:latin typeface="Calibri" pitchFamily="34" charset="0"/>
              </a:rPr>
              <a:t>Witsenburg</a:t>
            </a:r>
            <a:r>
              <a:rPr lang="pt-BR" sz="1050" kern="0">
                <a:solidFill>
                  <a:sysClr val="windowText" lastClr="000000"/>
                </a:solidFill>
                <a:latin typeface="Calibri" pitchFamily="34" charset="0"/>
              </a:rPr>
              <a:t> M, </a:t>
            </a:r>
            <a:r>
              <a:rPr lang="pt-BR" sz="1050" kern="0" err="1">
                <a:solidFill>
                  <a:sysClr val="windowText" lastClr="000000"/>
                </a:solidFill>
                <a:latin typeface="Calibri" pitchFamily="34" charset="0"/>
              </a:rPr>
              <a:t>Helbing</a:t>
            </a:r>
            <a:r>
              <a:rPr lang="pt-BR" sz="1050" kern="0">
                <a:solidFill>
                  <a:sysClr val="windowText" lastClr="000000"/>
                </a:solidFill>
                <a:latin typeface="Calibri" pitchFamily="34" charset="0"/>
              </a:rPr>
              <a:t> WA, </a:t>
            </a:r>
            <a:r>
              <a:rPr lang="pt-BR" sz="1050" kern="0" err="1">
                <a:solidFill>
                  <a:sysClr val="windowText" lastClr="000000"/>
                </a:solidFill>
                <a:latin typeface="Calibri" pitchFamily="34" charset="0"/>
              </a:rPr>
              <a:t>Takkenberg</a:t>
            </a:r>
            <a:r>
              <a:rPr lang="pt-BR" sz="1050" kern="0">
                <a:solidFill>
                  <a:sysClr val="windowText" lastClr="000000"/>
                </a:solidFill>
                <a:latin typeface="Calibri" pitchFamily="34" charset="0"/>
              </a:rPr>
              <a:t> JJ, </a:t>
            </a:r>
            <a:r>
              <a:rPr lang="pt-BR" sz="1050" kern="0" dirty="0">
                <a:solidFill>
                  <a:sysClr val="windowText" lastClr="000000"/>
                </a:solidFill>
                <a:latin typeface="Calibri" pitchFamily="34" charset="0"/>
              </a:rPr>
              <a:t>et al. </a:t>
            </a:r>
            <a:r>
              <a:rPr lang="pt-BR" sz="1050" kern="0" dirty="0" err="1">
                <a:solidFill>
                  <a:sysClr val="windowText" lastClr="000000"/>
                </a:solidFill>
                <a:latin typeface="Calibri" pitchFamily="34" charset="0"/>
              </a:rPr>
              <a:t>Birth</a:t>
            </a:r>
            <a:r>
              <a:rPr lang="pt-BR" sz="1050" kern="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pt-BR" sz="1050" kern="0" dirty="0" err="1">
                <a:solidFill>
                  <a:sysClr val="windowText" lastClr="000000"/>
                </a:solidFill>
                <a:latin typeface="Calibri" pitchFamily="34" charset="0"/>
              </a:rPr>
              <a:t>prevalence</a:t>
            </a:r>
            <a:r>
              <a:rPr lang="pt-BR" sz="1050" kern="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pt-BR" sz="1050" kern="0" dirty="0" err="1">
                <a:solidFill>
                  <a:sysClr val="windowText" lastClr="000000"/>
                </a:solidFill>
                <a:latin typeface="Calibri" pitchFamily="34" charset="0"/>
              </a:rPr>
              <a:t>of</a:t>
            </a:r>
            <a:r>
              <a:rPr lang="pt-BR" sz="1050" kern="0" dirty="0">
                <a:solidFill>
                  <a:sysClr val="windowText" lastClr="000000"/>
                </a:solidFill>
                <a:latin typeface="Calibri" pitchFamily="34" charset="0"/>
              </a:rPr>
              <a:t> congenital </a:t>
            </a:r>
            <a:r>
              <a:rPr lang="pt-BR" sz="1050" kern="0" dirty="0" err="1">
                <a:solidFill>
                  <a:sysClr val="windowText" lastClr="000000"/>
                </a:solidFill>
                <a:latin typeface="Calibri" pitchFamily="34" charset="0"/>
              </a:rPr>
              <a:t>heart</a:t>
            </a:r>
            <a:r>
              <a:rPr lang="pt-BR" sz="1050" kern="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pt-BR" sz="1050" kern="0" dirty="0" err="1">
                <a:solidFill>
                  <a:sysClr val="windowText" lastClr="000000"/>
                </a:solidFill>
                <a:latin typeface="Calibri" pitchFamily="34" charset="0"/>
              </a:rPr>
              <a:t>disease</a:t>
            </a:r>
            <a:r>
              <a:rPr lang="pt-BR" sz="1050" kern="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pt-BR" sz="1050" kern="0" dirty="0" err="1">
                <a:solidFill>
                  <a:sysClr val="windowText" lastClr="000000"/>
                </a:solidFill>
                <a:latin typeface="Calibri" pitchFamily="34" charset="0"/>
              </a:rPr>
              <a:t>worldwide</a:t>
            </a:r>
            <a:r>
              <a:rPr lang="pt-BR" sz="1050" kern="0" dirty="0">
                <a:solidFill>
                  <a:sysClr val="windowText" lastClr="000000"/>
                </a:solidFill>
                <a:latin typeface="Calibri" pitchFamily="34" charset="0"/>
              </a:rPr>
              <a:t>: a </a:t>
            </a:r>
            <a:r>
              <a:rPr lang="pt-BR" sz="1050" kern="0" dirty="0" err="1">
                <a:solidFill>
                  <a:sysClr val="windowText" lastClr="000000"/>
                </a:solidFill>
                <a:latin typeface="Calibri" pitchFamily="34" charset="0"/>
              </a:rPr>
              <a:t>systematic</a:t>
            </a:r>
            <a:r>
              <a:rPr lang="pt-BR" sz="1050" kern="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pt-BR" sz="1050" kern="0" dirty="0" err="1">
                <a:solidFill>
                  <a:sysClr val="windowText" lastClr="000000"/>
                </a:solidFill>
                <a:latin typeface="Calibri" pitchFamily="34" charset="0"/>
              </a:rPr>
              <a:t>review</a:t>
            </a:r>
            <a:r>
              <a:rPr lang="pt-BR" sz="1050" kern="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pt-BR" sz="1050" kern="0" dirty="0" err="1">
                <a:solidFill>
                  <a:sysClr val="windowText" lastClr="000000"/>
                </a:solidFill>
                <a:latin typeface="Calibri" pitchFamily="34" charset="0"/>
              </a:rPr>
              <a:t>and</a:t>
            </a:r>
            <a:r>
              <a:rPr lang="pt-BR" sz="1050" kern="0" dirty="0">
                <a:solidFill>
                  <a:sysClr val="windowText" lastClr="000000"/>
                </a:solidFill>
                <a:latin typeface="Calibri" pitchFamily="34" charset="0"/>
              </a:rPr>
              <a:t> meta-</a:t>
            </a:r>
            <a:r>
              <a:rPr lang="pt-BR" sz="1050" kern="0" dirty="0" err="1">
                <a:solidFill>
                  <a:sysClr val="windowText" lastClr="000000"/>
                </a:solidFill>
                <a:latin typeface="Calibri" pitchFamily="34" charset="0"/>
              </a:rPr>
              <a:t>analysis</a:t>
            </a:r>
            <a:r>
              <a:rPr lang="pt-BR" sz="1050" kern="0" dirty="0">
                <a:solidFill>
                  <a:sysClr val="windowText" lastClr="000000"/>
                </a:solidFill>
                <a:latin typeface="Calibri" pitchFamily="34" charset="0"/>
              </a:rPr>
              <a:t>. J </a:t>
            </a:r>
            <a:r>
              <a:rPr lang="pt-BR" sz="1050" kern="0" dirty="0" err="1">
                <a:solidFill>
                  <a:sysClr val="windowText" lastClr="000000"/>
                </a:solidFill>
                <a:latin typeface="Calibri" pitchFamily="34" charset="0"/>
              </a:rPr>
              <a:t>Am</a:t>
            </a:r>
            <a:r>
              <a:rPr lang="pt-BR" sz="1050" kern="0" dirty="0">
                <a:solidFill>
                  <a:sysClr val="windowText" lastClr="000000"/>
                </a:solidFill>
                <a:latin typeface="Calibri" pitchFamily="34" charset="0"/>
              </a:rPr>
              <a:t> Coll </a:t>
            </a:r>
            <a:r>
              <a:rPr lang="pt-BR" sz="1050" kern="0" dirty="0" err="1">
                <a:solidFill>
                  <a:sysClr val="windowText" lastClr="000000"/>
                </a:solidFill>
                <a:latin typeface="Calibri" pitchFamily="34" charset="0"/>
              </a:rPr>
              <a:t>Cardiol</a:t>
            </a:r>
            <a:r>
              <a:rPr lang="pt-BR" sz="1050" kern="0" dirty="0">
                <a:solidFill>
                  <a:sysClr val="windowText" lastClr="000000"/>
                </a:solidFill>
                <a:latin typeface="Calibri" pitchFamily="34" charset="0"/>
              </a:rPr>
              <a:t> 2011;58:2241-7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676026" y="6088559"/>
            <a:ext cx="4392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0" dirty="0">
                <a:solidFill>
                  <a:sysClr val="windowText" lastClr="000000"/>
                </a:solidFill>
                <a:latin typeface="Calibri" pitchFamily="34" charset="0"/>
              </a:rPr>
              <a:t>Department </a:t>
            </a:r>
            <a:r>
              <a:rPr lang="en-US" sz="1050" kern="0">
                <a:solidFill>
                  <a:sysClr val="windowText" lastClr="000000"/>
                </a:solidFill>
                <a:latin typeface="Calibri" pitchFamily="34" charset="0"/>
              </a:rPr>
              <a:t>of Cardiology, </a:t>
            </a:r>
            <a:r>
              <a:rPr lang="en-US" sz="1050" kern="0" dirty="0">
                <a:solidFill>
                  <a:sysClr val="windowText" lastClr="000000"/>
                </a:solidFill>
                <a:latin typeface="Calibri" pitchFamily="34" charset="0"/>
              </a:rPr>
              <a:t>Erasmus </a:t>
            </a:r>
            <a:r>
              <a:rPr lang="en-US" sz="1050" kern="0">
                <a:solidFill>
                  <a:sysClr val="windowText" lastClr="000000"/>
                </a:solidFill>
                <a:latin typeface="Calibri" pitchFamily="34" charset="0"/>
              </a:rPr>
              <a:t>Medical Center, Rotterdam, </a:t>
            </a:r>
            <a:r>
              <a:rPr lang="en-US" sz="1050" kern="0" dirty="0">
                <a:solidFill>
                  <a:sysClr val="windowText" lastClr="000000"/>
                </a:solidFill>
                <a:latin typeface="Calibri" pitchFamily="34" charset="0"/>
              </a:rPr>
              <a:t>the</a:t>
            </a:r>
          </a:p>
          <a:p>
            <a:r>
              <a:rPr lang="en-US" sz="1050" kern="0" dirty="0">
                <a:solidFill>
                  <a:sysClr val="windowText" lastClr="000000"/>
                </a:solidFill>
                <a:latin typeface="Calibri" pitchFamily="34" charset="0"/>
              </a:rPr>
              <a:t>Netherlands; †Department </a:t>
            </a:r>
            <a:r>
              <a:rPr lang="en-US" sz="1050" kern="0">
                <a:solidFill>
                  <a:sysClr val="windowText" lastClr="000000"/>
                </a:solidFill>
                <a:latin typeface="Calibri" pitchFamily="34" charset="0"/>
              </a:rPr>
              <a:t>of Pediatrics, </a:t>
            </a:r>
            <a:r>
              <a:rPr lang="en-US" sz="1050" kern="0" dirty="0">
                <a:solidFill>
                  <a:sysClr val="windowText" lastClr="000000"/>
                </a:solidFill>
                <a:latin typeface="Calibri" pitchFamily="34" charset="0"/>
              </a:rPr>
              <a:t>Erasmus </a:t>
            </a:r>
            <a:r>
              <a:rPr lang="en-US" sz="1050" kern="0">
                <a:solidFill>
                  <a:sysClr val="windowText" lastClr="000000"/>
                </a:solidFill>
                <a:latin typeface="Calibri" pitchFamily="34" charset="0"/>
              </a:rPr>
              <a:t>Medical Center, Rotterdam, </a:t>
            </a:r>
            <a:r>
              <a:rPr lang="en-US" sz="1050" kern="0" dirty="0">
                <a:solidFill>
                  <a:sysClr val="windowText" lastClr="000000"/>
                </a:solidFill>
                <a:latin typeface="Calibri" pitchFamily="34" charset="0"/>
              </a:rPr>
              <a:t>the Netherlands; and the ‡Department of </a:t>
            </a:r>
            <a:r>
              <a:rPr lang="en-US" sz="1050" kern="0">
                <a:solidFill>
                  <a:sysClr val="windowText" lastClr="000000"/>
                </a:solidFill>
                <a:latin typeface="Calibri" pitchFamily="34" charset="0"/>
              </a:rPr>
              <a:t>Cardio-Thoracic Surgery, </a:t>
            </a:r>
            <a:r>
              <a:rPr lang="en-US" sz="1050" kern="0" dirty="0">
                <a:solidFill>
                  <a:sysClr val="windowText" lastClr="000000"/>
                </a:solidFill>
                <a:latin typeface="Calibri" pitchFamily="34" charset="0"/>
              </a:rPr>
              <a:t>Erasmus </a:t>
            </a:r>
            <a:r>
              <a:rPr lang="en-US" sz="1050" kern="0">
                <a:solidFill>
                  <a:sysClr val="windowText" lastClr="000000"/>
                </a:solidFill>
                <a:latin typeface="Calibri" pitchFamily="34" charset="0"/>
              </a:rPr>
              <a:t>Medical </a:t>
            </a:r>
            <a:r>
              <a:rPr lang="pt-BR" sz="1050" kern="0">
                <a:solidFill>
                  <a:sysClr val="windowText" lastClr="000000"/>
                </a:solidFill>
                <a:latin typeface="Calibri" pitchFamily="34" charset="0"/>
              </a:rPr>
              <a:t>Center, Rotterdam, </a:t>
            </a:r>
            <a:r>
              <a:rPr lang="pt-BR" sz="1050" kern="0" dirty="0" err="1">
                <a:solidFill>
                  <a:sysClr val="windowText" lastClr="000000"/>
                </a:solidFill>
                <a:latin typeface="Calibri" pitchFamily="34" charset="0"/>
              </a:rPr>
              <a:t>the</a:t>
            </a:r>
            <a:r>
              <a:rPr lang="pt-BR" sz="1050" kern="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pt-BR" sz="1050" kern="0" dirty="0" err="1">
                <a:solidFill>
                  <a:sysClr val="windowText" lastClr="000000"/>
                </a:solidFill>
                <a:latin typeface="Calibri" pitchFamily="34" charset="0"/>
              </a:rPr>
              <a:t>Netherlands</a:t>
            </a:r>
            <a:r>
              <a:rPr lang="pt-BR" sz="1000" kern="0" dirty="0">
                <a:solidFill>
                  <a:sysClr val="windowText" lastClr="000000"/>
                </a:solidFill>
              </a:rPr>
              <a:t>.</a:t>
            </a:r>
            <a:endParaRPr lang="pt-BR" sz="240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>
            <a:off x="1187624" y="2060848"/>
            <a:ext cx="5976664" cy="0"/>
          </a:xfrm>
          <a:prstGeom prst="straightConnector1">
            <a:avLst/>
          </a:prstGeom>
          <a:ln w="158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0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5" descr="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6165304"/>
            <a:ext cx="33686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1" y="-1349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718894"/>
              </p:ext>
            </p:extLst>
          </p:nvPr>
        </p:nvGraphicFramePr>
        <p:xfrm>
          <a:off x="-252536" y="1714488"/>
          <a:ext cx="9073008" cy="3154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803921335"/>
              </p:ext>
            </p:extLst>
          </p:nvPr>
        </p:nvGraphicFramePr>
        <p:xfrm>
          <a:off x="395536" y="4509120"/>
          <a:ext cx="8280920" cy="220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-26971" y="608295"/>
            <a:ext cx="90741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000" b="1" kern="0" dirty="0">
                <a:solidFill>
                  <a:srgbClr val="000000"/>
                </a:solidFill>
                <a:latin typeface="Arial" pitchFamily="34" charset="0"/>
              </a:rPr>
              <a:t>Quantidade necessária de cirurgias cardiovasculares pediátricas considerando incidência de cardiopatia congênita de </a:t>
            </a:r>
            <a:r>
              <a:rPr lang="pt-BR" altLang="pt-BR" b="1" kern="0" dirty="0">
                <a:solidFill>
                  <a:srgbClr val="000000"/>
                </a:solidFill>
                <a:latin typeface="Arial" pitchFamily="34" charset="0"/>
              </a:rPr>
              <a:t>09/1000 NV</a:t>
            </a:r>
            <a:br>
              <a:rPr lang="pt-BR" altLang="pt-BR" b="1" kern="0" dirty="0">
                <a:solidFill>
                  <a:srgbClr val="000000"/>
                </a:solidFill>
                <a:latin typeface="Arial" pitchFamily="34" charset="0"/>
              </a:rPr>
            </a:br>
            <a:endParaRPr lang="pt-BR" altLang="pt-BR" sz="2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5" descr="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6165304"/>
            <a:ext cx="33686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:\Rede de Cardiologia\Cardio Pediatria\Mapas\CARDIOP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" y="501511"/>
            <a:ext cx="91440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64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_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5" descr="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6165304"/>
            <a:ext cx="33686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896733"/>
              </p:ext>
            </p:extLst>
          </p:nvPr>
        </p:nvGraphicFramePr>
        <p:xfrm>
          <a:off x="142875" y="742950"/>
          <a:ext cx="9021763" cy="604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Planilha" r:id="rId6" imgW="7778748" imgH="6115140" progId="Excel.Sheet.12">
                  <p:embed/>
                </p:oleObj>
              </mc:Choice>
              <mc:Fallback>
                <p:oleObj name="Planilha" r:id="rId6" imgW="7778748" imgH="611514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742950"/>
                        <a:ext cx="9021763" cy="6043613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73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5" descr="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6165304"/>
            <a:ext cx="33686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1" y="-1349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228530"/>
              </p:ext>
            </p:extLst>
          </p:nvPr>
        </p:nvGraphicFramePr>
        <p:xfrm>
          <a:off x="107950" y="1484784"/>
          <a:ext cx="8929687" cy="5373215"/>
        </p:xfrm>
        <a:graphic>
          <a:graphicData uri="http://schemas.openxmlformats.org/drawingml/2006/table">
            <a:tbl>
              <a:tblPr firstRow="1" firstCol="1" bandRow="1"/>
              <a:tblGrid>
                <a:gridCol w="1241911"/>
                <a:gridCol w="988977"/>
                <a:gridCol w="1364440"/>
                <a:gridCol w="1067748"/>
                <a:gridCol w="1241134"/>
                <a:gridCol w="834845"/>
                <a:gridCol w="1073874"/>
                <a:gridCol w="1116758"/>
              </a:tblGrid>
              <a:tr h="670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ESCALA DE PRODUÇÃO</a:t>
                      </a:r>
                      <a:endParaRPr lang="pt-BR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PROGRAMAÇÃO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PRODUÇÃO</a:t>
                      </a:r>
                      <a:endParaRPr lang="pt-BR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PERCENTUAL DE EXECUÇÃO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0364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Nº cirurgias</a:t>
                      </a:r>
                      <a:endParaRPr lang="pt-BR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Valor financeiro em R$ 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Nº cirurgias</a:t>
                      </a:r>
                      <a:endParaRPr lang="pt-BR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Valor financeiro em R$ 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Cirurgias 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Valor financeiro em R$</a:t>
                      </a:r>
                      <a:endParaRPr lang="pt-BR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Quantidade de serviços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8069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60 cirurgias ou menos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759</a:t>
                      </a:r>
                      <a:endParaRPr lang="pt-BR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7.721.868,32</a:t>
                      </a:r>
                      <a:endParaRPr lang="pt-BR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178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2.521.194,29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23,5%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32,7%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8069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61 a 119 cirurgias</a:t>
                      </a:r>
                      <a:endParaRPr lang="pt-BR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536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5.136.889,05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290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3.624.878,79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54,1%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70,6%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8069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120 a 249 cirurgias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234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2.369.829,64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186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2.799.339,40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79,5%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118,1%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8069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250 ou mais cirurgias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929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9.407.363,57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750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8.661.518,15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80,7%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92,1%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385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TOTAL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2.458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24.635.950,59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1.404</a:t>
                      </a:r>
                      <a:endParaRPr lang="pt-BR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17.606.930,63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57,1%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71,5%</a:t>
                      </a:r>
                      <a:endParaRPr lang="pt-BR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  <a:endParaRPr lang="pt-BR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 bwMode="auto">
          <a:xfrm>
            <a:off x="107504" y="335031"/>
            <a:ext cx="831691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Escala de produção de cirurgias cardiovasculares pediátricas em quantidade e valores financeiros faturados, em relação à programação. Ano 2011. </a:t>
            </a:r>
            <a:endParaRPr lang="pt-BR" altLang="pt-BR" sz="2000" dirty="0" smtClean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5" descr="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6165304"/>
            <a:ext cx="33686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1" y="-1349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5"/>
          <p:cNvSpPr>
            <a:spLocks noChangeArrowheads="1"/>
          </p:cNvSpPr>
          <p:nvPr/>
        </p:nvSpPr>
        <p:spPr bwMode="auto">
          <a:xfrm>
            <a:off x="229321" y="629427"/>
            <a:ext cx="882161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800" b="1" kern="0" dirty="0">
                <a:solidFill>
                  <a:srgbClr val="000000"/>
                </a:solidFill>
              </a:rPr>
              <a:t>Letalidade hospitalar por classificação de risco cirúrgico - RACHS</a:t>
            </a:r>
            <a:r>
              <a:rPr lang="pt-BR" altLang="pt-BR" b="1" kern="0" dirty="0">
                <a:solidFill>
                  <a:srgbClr val="000000"/>
                </a:solidFill>
              </a:rPr>
              <a:t/>
            </a:r>
            <a:br>
              <a:rPr lang="pt-BR" altLang="pt-BR" b="1" kern="0" dirty="0">
                <a:solidFill>
                  <a:srgbClr val="000000"/>
                </a:solidFill>
              </a:rPr>
            </a:br>
            <a:endParaRPr lang="pt-BR" altLang="pt-BR" sz="1200" kern="0" dirty="0">
              <a:solidFill>
                <a:srgbClr val="000000"/>
              </a:solidFill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185214"/>
              </p:ext>
            </p:extLst>
          </p:nvPr>
        </p:nvGraphicFramePr>
        <p:xfrm>
          <a:off x="467544" y="1844824"/>
          <a:ext cx="7886700" cy="4045389"/>
        </p:xfrm>
        <a:graphic>
          <a:graphicData uri="http://schemas.openxmlformats.org/drawingml/2006/table">
            <a:tbl>
              <a:tblPr/>
              <a:tblGrid>
                <a:gridCol w="3641006"/>
                <a:gridCol w="4245694"/>
              </a:tblGrid>
              <a:tr h="6803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ESTRAT.</a:t>
                      </a:r>
                      <a:r>
                        <a:rPr lang="pt-BR" sz="2400" b="1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RISCO</a:t>
                      </a: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PROPORÇÃO ÓBITOS (%)</a:t>
                      </a:r>
                      <a:endParaRPr lang="pt-BR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RACHS 1</a:t>
                      </a:r>
                      <a:endParaRPr lang="pt-BR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1,3</a:t>
                      </a:r>
                      <a:endParaRPr lang="pt-BR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</a:tr>
              <a:tr h="420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RACHS 2</a:t>
                      </a:r>
                      <a:endParaRPr lang="pt-BR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5,1</a:t>
                      </a:r>
                      <a:endParaRPr lang="pt-BR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RACHS 3</a:t>
                      </a:r>
                      <a:endParaRPr lang="pt-BR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10,4</a:t>
                      </a:r>
                      <a:endParaRPr lang="pt-BR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</a:tr>
              <a:tr h="420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RACHS 4</a:t>
                      </a:r>
                      <a:endParaRPr lang="pt-BR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22,5</a:t>
                      </a:r>
                      <a:endParaRPr lang="pt-BR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RACHS 5</a:t>
                      </a:r>
                      <a:endParaRPr lang="pt-BR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60,0</a:t>
                      </a:r>
                      <a:endParaRPr lang="pt-BR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</a:tr>
              <a:tr h="420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RACHS 6</a:t>
                      </a:r>
                      <a:endParaRPr lang="pt-BR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61,1</a:t>
                      </a:r>
                      <a:endParaRPr lang="pt-BR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N/A</a:t>
                      </a:r>
                      <a:endParaRPr lang="pt-BR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6,7</a:t>
                      </a:r>
                      <a:endParaRPr lang="pt-BR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</a:tr>
              <a:tr h="420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pt-BR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7,6</a:t>
                      </a:r>
                      <a:endParaRPr lang="pt-BR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80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5" descr="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6165304"/>
            <a:ext cx="33686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1" y="-1349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 txBox="1">
            <a:spLocks/>
          </p:cNvSpPr>
          <p:nvPr/>
        </p:nvSpPr>
        <p:spPr bwMode="auto">
          <a:xfrm>
            <a:off x="94511" y="63132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pt-BR" altLang="pt-B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Taxas de letalidade hospitalar segundo estratificação de risco pelo </a:t>
            </a:r>
            <a:r>
              <a:rPr lang="pt-BR" altLang="pt-B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metodo</a:t>
            </a:r>
            <a:r>
              <a:rPr lang="pt-BR" altLang="pt-B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RACHS (em %). Ano 2011.</a:t>
            </a:r>
            <a:br>
              <a:rPr lang="pt-BR" altLang="pt-B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lang="pt-BR" altLang="pt-BR" sz="2000" b="1" dirty="0" smtClean="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135187"/>
              </p:ext>
            </p:extLst>
          </p:nvPr>
        </p:nvGraphicFramePr>
        <p:xfrm>
          <a:off x="107950" y="1556791"/>
          <a:ext cx="8945566" cy="5211319"/>
        </p:xfrm>
        <a:graphic>
          <a:graphicData uri="http://schemas.openxmlformats.org/drawingml/2006/table">
            <a:tbl>
              <a:tblPr firstRow="1" firstCol="1" bandRow="1"/>
              <a:tblGrid>
                <a:gridCol w="1395903"/>
                <a:gridCol w="943708"/>
                <a:gridCol w="972562"/>
                <a:gridCol w="914853"/>
                <a:gridCol w="943708"/>
                <a:gridCol w="943708"/>
                <a:gridCol w="943708"/>
                <a:gridCol w="943708"/>
                <a:gridCol w="943708"/>
              </a:tblGrid>
              <a:tr h="6480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SERVIÇO</a:t>
                      </a:r>
                      <a:endParaRPr lang="pt-BR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RACHS 1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RACHS 2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RACHS 3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RACHS 4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RACHS 5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RACHS 6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NÃO CLASS.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TAXA GERAL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HOSP. A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28,6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40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100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na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na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na</a:t>
                      </a:r>
                      <a:endParaRPr lang="pt-BR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34,8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HOSP. B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2,4</a:t>
                      </a:r>
                      <a:endParaRPr lang="pt-BR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9,1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23,5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na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na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5,4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HOSP. C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2,8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6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25,5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33,3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9,2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HOSP. D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17,4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16,7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na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na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na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HOSP. E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12,5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15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50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46,7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6,5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HOSP. F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5,6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na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na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2,7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HOSP. G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25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33,3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33,3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na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na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na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na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30,8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HOSP. H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33,3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  <a:endParaRPr lang="pt-BR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na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na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na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8,7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HOSP. I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na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na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na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HOSP. J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4,3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na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100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na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4,1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HOSP. K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6,1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na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100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na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2,9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HOSP. L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3,1</a:t>
                      </a:r>
                      <a:endParaRPr lang="pt-BR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11,4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18,2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100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100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8,6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TOTAL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0,9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4,7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8,5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20,4</a:t>
                      </a:r>
                      <a:endParaRPr lang="pt-BR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42,9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50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14,3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7,5</a:t>
                      </a:r>
                      <a:endParaRPr lang="pt-BR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3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na = não se aplica</a:t>
                      </a:r>
                      <a:endParaRPr lang="pt-BR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1250" marR="41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endParaRPr lang="pt-BR" sz="18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1250" marR="41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endParaRPr lang="pt-BR" sz="18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1250" marR="41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endParaRPr lang="pt-BR" sz="18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1250" marR="41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endParaRPr lang="pt-BR" sz="18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1250" marR="41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endParaRPr lang="pt-BR" sz="18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1250" marR="41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endParaRPr lang="pt-BR" sz="18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1250" marR="41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endParaRPr lang="pt-BR" sz="18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1250" marR="41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60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5" descr="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6165304"/>
            <a:ext cx="33686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1" y="-1349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ítulo 7"/>
          <p:cNvSpPr txBox="1">
            <a:spLocks/>
          </p:cNvSpPr>
          <p:nvPr/>
        </p:nvSpPr>
        <p:spPr bwMode="auto">
          <a:xfrm>
            <a:off x="107950" y="1844823"/>
            <a:ext cx="8785225" cy="401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endParaRPr lang="pt-BR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Cardiopatia congênita é uma malformação anatômica grosseira do coração ou dos grandes vasos intratorácicos, que apresenta real ou potencial importância funcional </a:t>
            </a:r>
            <a:r>
              <a:rPr lang="pt-BR" sz="24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(Mitchell e cols.-1971</a:t>
            </a:r>
            <a:r>
              <a:rPr lang="pt-BR" sz="2000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dirty="0">
              <a:solidFill>
                <a:sysClr val="windowText" lastClr="000000">
                  <a:tint val="75000"/>
                </a:sysClr>
              </a:solidFill>
              <a:latin typeface="Calibri"/>
            </a:endParaRPr>
          </a:p>
        </p:txBody>
      </p:sp>
      <p:sp>
        <p:nvSpPr>
          <p:cNvPr id="10" name="Título 6"/>
          <p:cNvSpPr txBox="1">
            <a:spLocks/>
          </p:cNvSpPr>
          <p:nvPr/>
        </p:nvSpPr>
        <p:spPr bwMode="auto">
          <a:xfrm>
            <a:off x="-107950" y="706436"/>
            <a:ext cx="9504363" cy="85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Cardiopatia Congênita</a:t>
            </a:r>
            <a:br>
              <a:rPr lang="pt-BR" altLang="pt-B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pt-BR" altLang="pt-BR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Definição</a:t>
            </a:r>
          </a:p>
        </p:txBody>
      </p:sp>
    </p:spTree>
    <p:extLst>
      <p:ext uri="{BB962C8B-B14F-4D97-AF65-F5344CB8AC3E}">
        <p14:creationId xmlns:p14="http://schemas.microsoft.com/office/powerpoint/2010/main" val="212382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5" descr="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6165304"/>
            <a:ext cx="33686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1" y="-1349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22237" y="629427"/>
            <a:ext cx="8826500" cy="114338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9pPr>
            <a:extLst/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Escala de produção      Letalidade hospitalar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ultiplicar 1"/>
          <p:cNvSpPr/>
          <p:nvPr/>
        </p:nvSpPr>
        <p:spPr>
          <a:xfrm>
            <a:off x="4159928" y="949093"/>
            <a:ext cx="576064" cy="504056"/>
          </a:xfrm>
          <a:prstGeom prst="mathMultiply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596227"/>
              </p:ext>
            </p:extLst>
          </p:nvPr>
        </p:nvGraphicFramePr>
        <p:xfrm>
          <a:off x="122238" y="2348880"/>
          <a:ext cx="8826499" cy="3281361"/>
        </p:xfrm>
        <a:graphic>
          <a:graphicData uri="http://schemas.openxmlformats.org/drawingml/2006/table">
            <a:tbl>
              <a:tblPr firstRow="1" firstCol="1" bandRow="1"/>
              <a:tblGrid>
                <a:gridCol w="2040967"/>
                <a:gridCol w="2393956"/>
                <a:gridCol w="2195788"/>
                <a:gridCol w="2195788"/>
              </a:tblGrid>
              <a:tr h="9360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Produção anual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8076" marR="580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Quantidade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serviços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8076" marR="580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Proporção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produção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8076" marR="580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Proporção Óbitos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8076" marR="580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</a:tr>
              <a:tr h="10903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&gt; 100 cirurgias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8076" marR="580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8076" marR="580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82,3 %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8076" marR="580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7,2 %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8076" marR="580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</a:tr>
              <a:tr h="7097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&lt; 100 cirurgias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8076" marR="580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8076" marR="580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17,7 %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8076" marR="580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9,7 %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8076" marR="580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545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8076" marR="580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8076" marR="580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100 %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8076" marR="580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7,6 %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8076" marR="580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93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ítulo 1"/>
          <p:cNvSpPr>
            <a:spLocks noGrp="1"/>
          </p:cNvSpPr>
          <p:nvPr>
            <p:ph type="title"/>
          </p:nvPr>
        </p:nvSpPr>
        <p:spPr>
          <a:xfrm>
            <a:off x="0" y="188913"/>
            <a:ext cx="8532813" cy="936625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pt-BR" altLang="pt-BR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Fatores intervenientes no desempenho dos serviços de cirurgia cardiovascular pediátrica.</a:t>
            </a:r>
            <a:r>
              <a:rPr lang="pt-BR" altLang="pt-B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pt-BR" altLang="pt-B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lang="pt-BR" altLang="pt-BR" sz="2000" b="1" dirty="0" smtClean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50825" y="1123950"/>
          <a:ext cx="8640763" cy="5572125"/>
        </p:xfrm>
        <a:graphic>
          <a:graphicData uri="http://schemas.openxmlformats.org/drawingml/2006/table">
            <a:tbl>
              <a:tblPr firstRow="1" firstCol="1" bandRow="1"/>
              <a:tblGrid>
                <a:gridCol w="2177751"/>
                <a:gridCol w="491751"/>
                <a:gridCol w="491751"/>
                <a:gridCol w="632252"/>
                <a:gridCol w="632252"/>
                <a:gridCol w="491751"/>
                <a:gridCol w="632252"/>
                <a:gridCol w="562001"/>
                <a:gridCol w="491751"/>
                <a:gridCol w="491751"/>
                <a:gridCol w="562001"/>
                <a:gridCol w="562001"/>
                <a:gridCol w="421498"/>
              </a:tblGrid>
              <a:tr h="291357">
                <a:tc>
                  <a:txBody>
                    <a:bodyPr/>
                    <a:lstStyle/>
                    <a:p>
                      <a:pPr marL="135255" indent="-1352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FATORES INTERVENIENTES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H.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H.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H.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H.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H.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H.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H.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H. 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H. </a:t>
                      </a:r>
                      <a:r>
                        <a:rPr lang="pt-BR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H.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H.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H.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Insuficiência leitos de UTI neonatal e/ou pediátrica no próprio hospital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Insuficiência leitos de UTI neonatal e/ou pediátrica da rede privada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Insuficiência leitos de enfermaria de pediatria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Insuficiência  leitos  pacientes crônicos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Limite de salas cirúrgicas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Falta de equipamentos específicos 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Falta de profissionais especializados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Limite de teto financeiro do SUS.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Defasagem do custo do procedimento em relação ao valor da tabela SUS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Tabela SUS não contempla procedimentos diagnósticos novos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Dificuldade no fluxo e acesso de pacientes 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Referenciamento de urgência de outras regiões não programadas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Competição interna com outras especialidades ou áreas assistenciais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401" marR="9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5" descr="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6165304"/>
            <a:ext cx="33686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1" y="-1349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22237" y="629427"/>
            <a:ext cx="8826500" cy="114338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9pPr>
            <a:extLst/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 bwMode="auto">
          <a:xfrm>
            <a:off x="122237" y="1772815"/>
            <a:ext cx="9036050" cy="439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alt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Importância epidemiológica: TMI 2 * 3 cardiopatia/EUA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alt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Relação público-privado: 9% PIB (4,8 privado e 4,2 público)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alt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Prevenção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alt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Diagnóstico: Pré-natal, </a:t>
            </a:r>
            <a:r>
              <a:rPr kumimoji="0" lang="pt-BR" altLang="pt-B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screening</a:t>
            </a:r>
            <a:r>
              <a:rPr kumimoji="0" lang="pt-BR" alt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rapidez acesso regulado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alt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Competição interna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alt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Volume cirurgias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alt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Letalidade hospitalar ( neonatal </a:t>
            </a:r>
            <a:r>
              <a:rPr kumimoji="0" lang="pt-BR" altLang="pt-B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Br</a:t>
            </a:r>
            <a:r>
              <a:rPr kumimoji="0" lang="pt-BR" alt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24,1%, UK 9,3%)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alt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Estrutura: UTI, ações Estaduais, Rede Cegonha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alt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Instrumento </a:t>
            </a:r>
            <a:r>
              <a:rPr kumimoji="0" lang="pt-BR" altLang="pt-B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convenial</a:t>
            </a:r>
            <a:r>
              <a:rPr kumimoji="0" lang="pt-BR" alt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/contratual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alt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RH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altLang="pt-B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Secundarismo</a:t>
            </a:r>
            <a:endParaRPr kumimoji="0" lang="pt-BR" altLang="pt-BR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alt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Inevitabilidade do óbito e resignação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alt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Regulação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alt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Tabela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alt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Registro informações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alt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Participação: individual, pop., sociedade </a:t>
            </a:r>
            <a:r>
              <a:rPr kumimoji="0" lang="pt-BR" altLang="pt-B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cientif</a:t>
            </a:r>
            <a:r>
              <a:rPr kumimoji="0" lang="pt-BR" alt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.,academia, governos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altLang="pt-BR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altLang="pt-BR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altLang="pt-BR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altLang="pt-BR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altLang="pt-BR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97168" y="990863"/>
            <a:ext cx="4043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0000"/>
                </a:solidFill>
              </a:rPr>
              <a:t>Discussão e propostas</a:t>
            </a:r>
            <a:endParaRPr lang="pt-BR" sz="2400" b="1" dirty="0">
              <a:solidFill>
                <a:srgbClr val="0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flipH="1">
            <a:off x="6300191" y="3645024"/>
            <a:ext cx="279261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0000"/>
                </a:solidFill>
              </a:rPr>
              <a:t>Política Pública e Financiamento</a:t>
            </a:r>
            <a:endParaRPr lang="pt-B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5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142875" y="115888"/>
            <a:ext cx="86423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dirty="0">
                <a:solidFill>
                  <a:prstClr val="black"/>
                </a:solidFill>
                <a:cs typeface="Arial" pitchFamily="34" charset="0"/>
              </a:rPr>
              <a:t>MINISTÉRIO DA SAÚDE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dirty="0">
                <a:solidFill>
                  <a:prstClr val="black"/>
                </a:solidFill>
                <a:cs typeface="Arial" pitchFamily="34" charset="0"/>
              </a:rPr>
              <a:t>SECRETARIA DE ATENÇÃO À SAÚDE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dirty="0">
                <a:solidFill>
                  <a:prstClr val="black"/>
                </a:solidFill>
                <a:cs typeface="Arial" pitchFamily="34" charset="0"/>
              </a:rPr>
              <a:t>DEPARTAMENTO DE ATENÇÃO ESPECIALIZADA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dirty="0">
                <a:solidFill>
                  <a:prstClr val="black"/>
                </a:solidFill>
                <a:cs typeface="Arial" pitchFamily="34" charset="0"/>
              </a:rPr>
              <a:t>COORDENAÇÃO-GERAL DE SANGUE E HEMODERIVADOS</a:t>
            </a:r>
          </a:p>
        </p:txBody>
      </p:sp>
      <p:sp>
        <p:nvSpPr>
          <p:cNvPr id="7171" name="Rectangle 10"/>
          <p:cNvSpPr>
            <a:spLocks noChangeArrowheads="1"/>
          </p:cNvSpPr>
          <p:nvPr/>
        </p:nvSpPr>
        <p:spPr bwMode="auto">
          <a:xfrm>
            <a:off x="0" y="1916113"/>
            <a:ext cx="9144000" cy="2032000"/>
          </a:xfrm>
          <a:prstGeom prst="rect">
            <a:avLst/>
          </a:prstGeom>
          <a:solidFill>
            <a:srgbClr val="007A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200" b="1" dirty="0">
                <a:solidFill>
                  <a:prstClr val="white"/>
                </a:solidFill>
              </a:rPr>
              <a:t>Programa Nacional de Triagem Neonatal: status atual e linhas de atuação 2012-2014</a:t>
            </a:r>
            <a:endParaRPr lang="pt-BR" sz="42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596188" y="3357563"/>
            <a:ext cx="1189037" cy="1079500"/>
          </a:xfrm>
          <a:prstGeom prst="rect">
            <a:avLst/>
          </a:prstGeom>
          <a:solidFill>
            <a:srgbClr val="FFCF0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185150" y="4049713"/>
            <a:ext cx="595313" cy="539750"/>
          </a:xfrm>
          <a:prstGeom prst="rect">
            <a:avLst/>
          </a:prstGeom>
          <a:solidFill>
            <a:srgbClr val="D2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90500" y="6094413"/>
            <a:ext cx="47418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200" b="1" dirty="0">
                <a:solidFill>
                  <a:prstClr val="black"/>
                </a:solidFill>
                <a:cs typeface="Arial" pitchFamily="34" charset="0"/>
              </a:rPr>
              <a:t>Câmara Técnica do </a:t>
            </a:r>
            <a:r>
              <a:rPr lang="pt-BR" sz="1200" b="1" dirty="0" err="1">
                <a:solidFill>
                  <a:prstClr val="black"/>
                </a:solidFill>
                <a:cs typeface="Arial" pitchFamily="34" charset="0"/>
              </a:rPr>
              <a:t>Conass</a:t>
            </a:r>
            <a:endParaRPr lang="pt-BR" sz="1200" b="1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200" b="1" dirty="0">
                <a:solidFill>
                  <a:prstClr val="black"/>
                </a:solidFill>
                <a:cs typeface="Arial" pitchFamily="34" charset="0"/>
              </a:rPr>
              <a:t>Brasília - DF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200" b="1" dirty="0">
                <a:solidFill>
                  <a:prstClr val="black"/>
                </a:solidFill>
                <a:cs typeface="Arial" pitchFamily="34" charset="0"/>
              </a:rPr>
              <a:t>03/12/2012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23900" y="4724400"/>
            <a:ext cx="8072438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900" b="1" dirty="0">
                <a:solidFill>
                  <a:prstClr val="black"/>
                </a:solidFill>
                <a:cs typeface="Arial" pitchFamily="34" charset="0"/>
              </a:rPr>
              <a:t>Rodrigo Brito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Especialista em Políticas Públicas e Gestão Governamental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Responsável pelo Programa Nacional de Triagem Neonatal</a:t>
            </a:r>
          </a:p>
        </p:txBody>
      </p:sp>
    </p:spTree>
    <p:extLst>
      <p:ext uri="{BB962C8B-B14F-4D97-AF65-F5344CB8AC3E}">
        <p14:creationId xmlns:p14="http://schemas.microsoft.com/office/powerpoint/2010/main" val="25528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</p:nvPr>
        </p:nvGraphicFramePr>
        <p:xfrm>
          <a:off x="312738" y="1412875"/>
          <a:ext cx="8580437" cy="2116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0116"/>
                <a:gridCol w="5850321"/>
              </a:tblGrid>
              <a:tr h="50374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pt-BR" sz="2400" dirty="0">
                          <a:effectLst/>
                        </a:rPr>
                        <a:t>FASE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68" marR="4496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pt-B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COBERTURA</a:t>
                      </a:r>
                    </a:p>
                  </a:txBody>
                  <a:tcPr marL="44968" marR="44968" marT="0" marB="0" anchor="ctr"/>
                </a:tc>
              </a:tr>
              <a:tr h="35052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pt-BR" sz="2000" dirty="0" smtClean="0">
                          <a:effectLst/>
                        </a:rPr>
                        <a:t>FASE I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68" marR="4496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[</a:t>
                      </a: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Hipotireoidismo Congênito | </a:t>
                      </a:r>
                      <a:r>
                        <a:rPr lang="pt-BR" sz="1800" b="1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Fenilcetonúria</a:t>
                      </a: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]</a:t>
                      </a:r>
                      <a:endParaRPr lang="pt-BR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68" marR="44968" marT="0" marB="0"/>
                </a:tc>
              </a:tr>
              <a:tr h="63093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pt-BR" sz="2000" dirty="0" smtClean="0">
                          <a:effectLst/>
                        </a:rPr>
                        <a:t>FASE II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68" marR="4496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[</a:t>
                      </a:r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Hipotireoidismo Congênito | </a:t>
                      </a:r>
                      <a:r>
                        <a:rPr lang="pt-BR" sz="1800" b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Fenilcetonúria</a:t>
                      </a:r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| </a:t>
                      </a:r>
                      <a:r>
                        <a:rPr lang="pt-BR" sz="1800" b="1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Hemoglobinopatias</a:t>
                      </a:r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]</a:t>
                      </a:r>
                      <a:endParaRPr lang="pt-BR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68" marR="44968" marT="0" marB="0"/>
                </a:tc>
              </a:tr>
              <a:tr h="63093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pt-BR" sz="2000" dirty="0" smtClean="0">
                          <a:effectLst/>
                        </a:rPr>
                        <a:t>FASE III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68" marR="44968" marT="0" marB="0" anchor="ctr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[</a:t>
                      </a:r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Hipotireoidismo Congênito | </a:t>
                      </a:r>
                      <a:r>
                        <a:rPr lang="pt-BR" sz="1800" b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Fenilcetonúria</a:t>
                      </a:r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| </a:t>
                      </a:r>
                      <a:r>
                        <a:rPr lang="pt-BR" sz="1800" b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Hemoglobinopatias</a:t>
                      </a:r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| </a:t>
                      </a: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Fibrose Cística</a:t>
                      </a:r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pt-BR" sz="1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968" marR="44968" marT="0" marB="0"/>
                </a:tc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 bwMode="auto">
          <a:xfrm>
            <a:off x="0" y="0"/>
            <a:ext cx="6875463" cy="8366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pt-BR" sz="3000" b="1" dirty="0">
                <a:solidFill>
                  <a:prstClr val="white"/>
                </a:solidFill>
              </a:rPr>
              <a:t>QUADRO-SÍNTESE DO PNTN: FASES DO </a:t>
            </a:r>
            <a:r>
              <a:rPr lang="pt-BR" sz="3000" b="1" dirty="0" smtClean="0">
                <a:solidFill>
                  <a:prstClr val="white"/>
                </a:solidFill>
              </a:rPr>
              <a:t>PROGRAMA</a:t>
            </a:r>
            <a:endParaRPr lang="pt-BR" sz="3000" b="1" dirty="0">
              <a:solidFill>
                <a:prstClr val="white"/>
              </a:solidFill>
            </a:endParaRPr>
          </a:p>
        </p:txBody>
      </p:sp>
      <p:graphicFrame>
        <p:nvGraphicFramePr>
          <p:cNvPr id="9" name="Espaço Reservado para Conteúdo 4"/>
          <p:cNvGraphicFramePr>
            <a:graphicFrameLocks noGrp="1"/>
          </p:cNvGraphicFramePr>
          <p:nvPr>
            <p:ph sz="half" idx="2"/>
          </p:nvPr>
        </p:nvGraphicFramePr>
        <p:xfrm>
          <a:off x="312738" y="4378325"/>
          <a:ext cx="8580437" cy="1427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0116"/>
                <a:gridCol w="5850321"/>
              </a:tblGrid>
              <a:tr h="47999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pt-BR" sz="2400" dirty="0">
                          <a:effectLst/>
                        </a:rPr>
                        <a:t>FASE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68" marR="4496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pt-B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COBERTURA</a:t>
                      </a:r>
                    </a:p>
                  </a:txBody>
                  <a:tcPr marL="44968" marR="44968" marT="0" marB="0" anchor="ctr"/>
                </a:tc>
              </a:tr>
              <a:tr h="94716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pt-BR" sz="2000" dirty="0" smtClean="0">
                          <a:effectLst/>
                        </a:rPr>
                        <a:t>FASE IV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68" marR="44968" marT="0" marB="0" anchor="ctr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[</a:t>
                      </a:r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Hipotireoidismo Congênito | </a:t>
                      </a:r>
                      <a:r>
                        <a:rPr lang="pt-BR" sz="1800" b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Fenilcetonúria</a:t>
                      </a:r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| </a:t>
                      </a:r>
                      <a:r>
                        <a:rPr lang="pt-BR" sz="1800" b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Hemoglobinopatias</a:t>
                      </a:r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| Fibrose Cística |</a:t>
                      </a:r>
                      <a:r>
                        <a:rPr lang="pt-BR" sz="1800" b="0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1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Hiperplasia Adrenal Congênita | Deficiência da </a:t>
                      </a:r>
                      <a:r>
                        <a:rPr lang="pt-BR" sz="1800" b="1" kern="1200" baseline="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Biotinidase</a:t>
                      </a:r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pt-BR" sz="1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968" marR="44968" marT="0" marB="0"/>
                </a:tc>
              </a:tr>
            </a:tbl>
          </a:graphicData>
        </a:graphic>
      </p:graphicFrame>
      <p:cxnSp>
        <p:nvCxnSpPr>
          <p:cNvPr id="11" name="Conector reto 10"/>
          <p:cNvCxnSpPr/>
          <p:nvPr/>
        </p:nvCxnSpPr>
        <p:spPr>
          <a:xfrm>
            <a:off x="0" y="3789363"/>
            <a:ext cx="91440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48" name="Grupo 5"/>
          <p:cNvGrpSpPr>
            <a:grpSpLocks/>
          </p:cNvGrpSpPr>
          <p:nvPr/>
        </p:nvGrpSpPr>
        <p:grpSpPr bwMode="auto">
          <a:xfrm>
            <a:off x="0" y="1052513"/>
            <a:ext cx="1258888" cy="504825"/>
            <a:chOff x="5657849" y="2520181"/>
            <a:chExt cx="2571749" cy="1543050"/>
          </a:xfrm>
        </p:grpSpPr>
        <p:sp>
          <p:nvSpPr>
            <p:cNvPr id="8" name="Retângulo 7"/>
            <p:cNvSpPr/>
            <p:nvPr/>
          </p:nvSpPr>
          <p:spPr>
            <a:xfrm>
              <a:off x="5657849" y="2520181"/>
              <a:ext cx="2571749" cy="15430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ângulo 9"/>
            <p:cNvSpPr/>
            <p:nvPr/>
          </p:nvSpPr>
          <p:spPr>
            <a:xfrm>
              <a:off x="5657849" y="2520181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t-BR" sz="2400" b="1" dirty="0">
                  <a:solidFill>
                    <a:srgbClr val="1F497D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2001</a:t>
              </a:r>
            </a:p>
          </p:txBody>
        </p:sp>
      </p:grpSp>
      <p:grpSp>
        <p:nvGrpSpPr>
          <p:cNvPr id="9249" name="Grupo 11"/>
          <p:cNvGrpSpPr>
            <a:grpSpLocks/>
          </p:cNvGrpSpPr>
          <p:nvPr/>
        </p:nvGrpSpPr>
        <p:grpSpPr bwMode="auto">
          <a:xfrm>
            <a:off x="0" y="4005263"/>
            <a:ext cx="1258888" cy="503237"/>
            <a:chOff x="5657849" y="2520181"/>
            <a:chExt cx="2571749" cy="1543050"/>
          </a:xfrm>
        </p:grpSpPr>
        <p:sp>
          <p:nvSpPr>
            <p:cNvPr id="13" name="Retângulo 12"/>
            <p:cNvSpPr/>
            <p:nvPr/>
          </p:nvSpPr>
          <p:spPr>
            <a:xfrm>
              <a:off x="5657849" y="2520181"/>
              <a:ext cx="2571749" cy="15430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657849" y="2520181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t-BR" sz="2400" b="1" dirty="0">
                  <a:solidFill>
                    <a:srgbClr val="1F497D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0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5" descr="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6165304"/>
            <a:ext cx="33686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1" y="-1349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22237" y="629427"/>
            <a:ext cx="8826500" cy="114338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9pPr>
            <a:extLst/>
          </a:lstStyle>
          <a:p>
            <a:pPr algn="ctr">
              <a:defRPr/>
            </a:pPr>
            <a:endParaRPr lang="pt-BR" sz="32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27584" y="1916832"/>
            <a:ext cx="68407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Hipotireoidismo congênito:  1: 3.808</a:t>
            </a:r>
          </a:p>
          <a:p>
            <a:endParaRPr lang="pt-BR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Fenilcetonúria</a:t>
            </a:r>
            <a:r>
              <a:rPr lang="pt-BR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1: 24.310</a:t>
            </a:r>
          </a:p>
          <a:p>
            <a:endParaRPr lang="pt-BR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Hemoglobinopatias</a:t>
            </a:r>
            <a:r>
              <a:rPr lang="pt-BR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1: 3.129</a:t>
            </a:r>
          </a:p>
          <a:p>
            <a:endParaRPr lang="pt-BR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Fibrose Cística: 1: 13.073</a:t>
            </a:r>
          </a:p>
          <a:p>
            <a:endParaRPr lang="pt-BR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Hiperplasia Adrenal Congênita: 1: 17.091</a:t>
            </a:r>
          </a:p>
          <a:p>
            <a:endParaRPr lang="pt-BR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Deficiência de </a:t>
            </a:r>
            <a:r>
              <a:rPr lang="pt-BR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Biotinidase</a:t>
            </a:r>
            <a:r>
              <a:rPr lang="pt-BR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1: 59.000 </a:t>
            </a:r>
          </a:p>
        </p:txBody>
      </p:sp>
      <p:sp>
        <p:nvSpPr>
          <p:cNvPr id="10" name="Título 3"/>
          <p:cNvSpPr txBox="1">
            <a:spLocks/>
          </p:cNvSpPr>
          <p:nvPr/>
        </p:nvSpPr>
        <p:spPr bwMode="auto">
          <a:xfrm>
            <a:off x="539552" y="404664"/>
            <a:ext cx="77724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pt-BR" sz="28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Incidência</a:t>
            </a:r>
            <a:br>
              <a:rPr lang="pt-BR" sz="28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Sociedade Brasileira de Triagem Neonatal </a:t>
            </a:r>
            <a:br>
              <a:rPr lang="pt-BR" sz="20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Universidade Federal de Minas Gerais</a:t>
            </a:r>
            <a:endParaRPr lang="pt-BR" sz="20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30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5" descr="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6165304"/>
            <a:ext cx="33686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1" y="-1349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22237" y="629427"/>
            <a:ext cx="8826500" cy="114338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9pPr>
            <a:extLst/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87624" y="2420888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0000"/>
                </a:solidFill>
              </a:rPr>
              <a:t>A incidência de Cardiopatias </a:t>
            </a:r>
            <a:r>
              <a:rPr lang="pt-BR" sz="2800" b="1" dirty="0">
                <a:solidFill>
                  <a:srgbClr val="000000"/>
                </a:solidFill>
              </a:rPr>
              <a:t>C</a:t>
            </a:r>
            <a:r>
              <a:rPr lang="pt-BR" sz="2800" b="1" dirty="0" smtClean="0">
                <a:solidFill>
                  <a:srgbClr val="000000"/>
                </a:solidFill>
              </a:rPr>
              <a:t>ongênitas é 53 vezes maior que a Deficiência de </a:t>
            </a:r>
            <a:r>
              <a:rPr lang="pt-BR" sz="2800" b="1" dirty="0" err="1" smtClean="0">
                <a:solidFill>
                  <a:srgbClr val="000000"/>
                </a:solidFill>
              </a:rPr>
              <a:t>Biotinidase</a:t>
            </a:r>
            <a:r>
              <a:rPr lang="pt-BR" sz="2800" b="1" dirty="0" smtClean="0">
                <a:solidFill>
                  <a:srgbClr val="000000"/>
                </a:solidFill>
              </a:rPr>
              <a:t> </a:t>
            </a:r>
            <a:endParaRPr lang="pt-BR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3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5" descr="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6165304"/>
            <a:ext cx="33686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1" y="-1349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22237" y="629427"/>
            <a:ext cx="8826500" cy="114338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9pPr>
            <a:extLst/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798543" y="3268140"/>
            <a:ext cx="2555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0000"/>
                </a:solidFill>
              </a:rPr>
              <a:t>Obrigado</a:t>
            </a:r>
            <a:endParaRPr lang="pt-BR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2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5" descr="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6165304"/>
            <a:ext cx="33686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66457"/>
              </p:ext>
            </p:extLst>
          </p:nvPr>
        </p:nvGraphicFramePr>
        <p:xfrm>
          <a:off x="90000" y="764704"/>
          <a:ext cx="8964000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483768" y="76470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rgbClr val="000000"/>
                </a:solidFill>
              </a:rPr>
              <a:t>Infant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Mortality</a:t>
            </a:r>
            <a:r>
              <a:rPr lang="pt-BR" dirty="0">
                <a:solidFill>
                  <a:srgbClr val="000000"/>
                </a:solidFill>
              </a:rPr>
              <a:t> Rate. Temporal </a:t>
            </a:r>
            <a:r>
              <a:rPr lang="pt-BR" dirty="0" err="1">
                <a:solidFill>
                  <a:srgbClr val="000000"/>
                </a:solidFill>
              </a:rPr>
              <a:t>trends</a:t>
            </a:r>
            <a:r>
              <a:rPr lang="pt-BR" dirty="0">
                <a:solidFill>
                  <a:srgbClr val="000000"/>
                </a:solidFill>
              </a:rPr>
              <a:t>: 1960 - 2011</a:t>
            </a:r>
          </a:p>
        </p:txBody>
      </p:sp>
      <p:pic>
        <p:nvPicPr>
          <p:cNvPr id="6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920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l_fi" descr="http://24.media.tumblr.com/tumblr_lrm0q4PcJX1qzq981o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453548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il_fi" descr="http://upload.wikimedia.org/wikipedia/commons/thumb/b/b1/Unicef_logo.svg/512px-Unicef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476250"/>
            <a:ext cx="30003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Imagem 3" descr="http://www.foa.org.uk/uploads/50598c42-4c64-4585-bcb4-540340cf8b6d_world-bank-logo-wallpaper_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1844675"/>
            <a:ext cx="3708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Imagem 4" descr="http://t0.gstatic.com/images?q=tbn:ANd9GcRfR9_fVRyjE8CAtQPC0dnLuRPbOVa1JTQ3hafcjDE-RFbXdfZvOkPnRm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852738"/>
            <a:ext cx="2592388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l_fi" descr="http://uniosil.org/wp-content/uploads/2010/06/United-Nations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581525"/>
            <a:ext cx="22320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87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-1108075"/>
            <a:ext cx="11377613" cy="828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2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-963613"/>
            <a:ext cx="10139363" cy="849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2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5" descr="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6165304"/>
            <a:ext cx="33686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_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1" y="-1349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11251" y="476672"/>
            <a:ext cx="91440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310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pt-BR" sz="310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3100" b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Renda de países, Estado de São Paulo e taxas de  mortalidade infantil</a:t>
            </a:r>
            <a:r>
              <a:rPr lang="pt-BR" sz="310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10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7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PIB per capita/ano</a:t>
            </a:r>
            <a:r>
              <a:rPr lang="pt-BR" smtClean="0">
                <a:solidFill>
                  <a:prstClr val="black"/>
                </a:solidFill>
                <a:latin typeface="Calibri"/>
              </a:rPr>
              <a:t/>
            </a:r>
            <a:br>
              <a:rPr lang="pt-BR" smtClean="0">
                <a:solidFill>
                  <a:prstClr val="black"/>
                </a:solidFill>
                <a:latin typeface="Calibri"/>
              </a:rPr>
            </a:br>
            <a:endParaRPr lang="pt-BR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1" name="Retângulo 2"/>
          <p:cNvSpPr>
            <a:spLocks noChangeArrowheads="1"/>
          </p:cNvSpPr>
          <p:nvPr/>
        </p:nvSpPr>
        <p:spPr bwMode="auto">
          <a:xfrm>
            <a:off x="107504" y="1988840"/>
            <a:ext cx="10188575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kern="0" dirty="0">
                <a:solidFill>
                  <a:srgbClr val="000000"/>
                </a:solidFill>
              </a:rPr>
              <a:t>2010: US$ 17.348 ≈  Argentina </a:t>
            </a:r>
            <a:r>
              <a:rPr lang="pt-BR" altLang="pt-BR" sz="2600" kern="0" dirty="0">
                <a:solidFill>
                  <a:srgbClr val="000000"/>
                </a:solidFill>
              </a:rPr>
              <a:t>-----</a:t>
            </a:r>
            <a:r>
              <a:rPr lang="pt-BR" altLang="pt-BR" sz="2600" b="1" kern="0" dirty="0">
                <a:solidFill>
                  <a:srgbClr val="000000"/>
                </a:solidFill>
              </a:rPr>
              <a:t>12,6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kern="0" dirty="0">
                <a:solidFill>
                  <a:srgbClr val="000000"/>
                </a:solidFill>
              </a:rPr>
              <a:t>			      México </a:t>
            </a:r>
            <a:r>
              <a:rPr lang="pt-BR" altLang="pt-BR" sz="2600" kern="0" dirty="0">
                <a:solidFill>
                  <a:srgbClr val="000000"/>
                </a:solidFill>
              </a:rPr>
              <a:t>------- </a:t>
            </a:r>
            <a:r>
              <a:rPr lang="pt-BR" altLang="pt-BR" sz="2600" b="1" kern="0" dirty="0">
                <a:solidFill>
                  <a:srgbClr val="000000"/>
                </a:solidFill>
              </a:rPr>
              <a:t>13,4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kern="0" dirty="0">
                <a:solidFill>
                  <a:srgbClr val="000000"/>
                </a:solidFill>
              </a:rPr>
              <a:t>			      Polônia </a:t>
            </a:r>
            <a:r>
              <a:rPr lang="pt-BR" altLang="pt-BR" sz="2600" kern="0" dirty="0">
                <a:solidFill>
                  <a:srgbClr val="000000"/>
                </a:solidFill>
              </a:rPr>
              <a:t>-------- </a:t>
            </a:r>
            <a:r>
              <a:rPr lang="pt-BR" altLang="pt-BR" sz="2600" b="1" kern="0" dirty="0">
                <a:solidFill>
                  <a:srgbClr val="000000"/>
                </a:solidFill>
              </a:rPr>
              <a:t>4,9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kern="0" dirty="0">
                <a:solidFill>
                  <a:srgbClr val="000000"/>
                </a:solidFill>
              </a:rPr>
              <a:t>			      Rússia </a:t>
            </a:r>
            <a:r>
              <a:rPr lang="pt-BR" altLang="pt-BR" sz="2600" kern="0" dirty="0">
                <a:solidFill>
                  <a:srgbClr val="000000"/>
                </a:solidFill>
              </a:rPr>
              <a:t>---------</a:t>
            </a:r>
            <a:r>
              <a:rPr lang="pt-BR" altLang="pt-BR" sz="2600" b="1" kern="0" dirty="0">
                <a:solidFill>
                  <a:srgbClr val="000000"/>
                </a:solidFill>
              </a:rPr>
              <a:t> 9,8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kern="0" dirty="0">
                <a:solidFill>
                  <a:srgbClr val="000000"/>
                </a:solidFill>
              </a:rPr>
              <a:t>2015: US$ 20.774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z="2600" b="1" kern="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kern="0" dirty="0">
                <a:solidFill>
                  <a:srgbClr val="000000"/>
                </a:solidFill>
              </a:rPr>
              <a:t>2030: US$ 35.000 ≈ Itália </a:t>
            </a:r>
            <a:r>
              <a:rPr lang="pt-BR" altLang="pt-BR" sz="2600" kern="0" dirty="0">
                <a:solidFill>
                  <a:srgbClr val="000000"/>
                </a:solidFill>
              </a:rPr>
              <a:t>--------------</a:t>
            </a:r>
            <a:r>
              <a:rPr lang="pt-BR" altLang="pt-BR" sz="2600" b="1" kern="0" dirty="0">
                <a:solidFill>
                  <a:srgbClr val="000000"/>
                </a:solidFill>
              </a:rPr>
              <a:t>3,2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kern="0" dirty="0">
                <a:solidFill>
                  <a:srgbClr val="000000"/>
                </a:solidFill>
              </a:rPr>
              <a:t>			     Japão </a:t>
            </a:r>
            <a:r>
              <a:rPr lang="pt-BR" altLang="pt-BR" sz="2600" kern="0" dirty="0">
                <a:solidFill>
                  <a:srgbClr val="000000"/>
                </a:solidFill>
              </a:rPr>
              <a:t>-----------</a:t>
            </a:r>
            <a:r>
              <a:rPr lang="pt-BR" altLang="pt-BR" sz="2600" b="1" kern="0" dirty="0">
                <a:solidFill>
                  <a:srgbClr val="000000"/>
                </a:solidFill>
              </a:rPr>
              <a:t>2,4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kern="0" dirty="0">
                <a:solidFill>
                  <a:srgbClr val="000000"/>
                </a:solidFill>
              </a:rPr>
              <a:t>			     França</a:t>
            </a:r>
            <a:r>
              <a:rPr lang="pt-BR" altLang="pt-BR" sz="2600" kern="0" dirty="0">
                <a:solidFill>
                  <a:srgbClr val="000000"/>
                </a:solidFill>
              </a:rPr>
              <a:t> --------- </a:t>
            </a:r>
            <a:r>
              <a:rPr lang="pt-BR" altLang="pt-BR" sz="2600" b="1" kern="0" dirty="0">
                <a:solidFill>
                  <a:srgbClr val="000000"/>
                </a:solidFill>
              </a:rPr>
              <a:t>3,4 </a:t>
            </a:r>
          </a:p>
        </p:txBody>
      </p:sp>
      <p:sp>
        <p:nvSpPr>
          <p:cNvPr id="12" name="CaixaDeTexto 6"/>
          <p:cNvSpPr txBox="1">
            <a:spLocks noChangeArrowheads="1"/>
          </p:cNvSpPr>
          <p:nvPr/>
        </p:nvSpPr>
        <p:spPr bwMode="auto">
          <a:xfrm>
            <a:off x="0" y="6092825"/>
            <a:ext cx="55800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100" kern="0">
                <a:solidFill>
                  <a:srgbClr val="000000"/>
                </a:solidFill>
              </a:rPr>
              <a:t>Fontes: LEI Nº 14.676, DE 28 DEZEMBRO DE 2011 Institui o Plano Plurianual para o quadriênio 2012-2015.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100" kern="0">
                <a:solidFill>
                  <a:srgbClr val="000000"/>
                </a:solidFill>
              </a:rPr>
              <a:t>            Taxas de mortalidade infantil: http://data.worldbank.org/indicator/SP.DYN.IMRT.IN/countries</a:t>
            </a:r>
          </a:p>
        </p:txBody>
      </p:sp>
    </p:spTree>
    <p:extLst>
      <p:ext uri="{BB962C8B-B14F-4D97-AF65-F5344CB8AC3E}">
        <p14:creationId xmlns:p14="http://schemas.microsoft.com/office/powerpoint/2010/main" val="270108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_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5" descr="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6165304"/>
            <a:ext cx="33686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_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1" y="-1349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t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944156"/>
              </p:ext>
            </p:extLst>
          </p:nvPr>
        </p:nvGraphicFramePr>
        <p:xfrm>
          <a:off x="-17975" y="629427"/>
          <a:ext cx="9137650" cy="6231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6" imgW="9138696" imgH="6511092" progId="Excel.Chart.8">
                  <p:embed/>
                </p:oleObj>
              </mc:Choice>
              <mc:Fallback>
                <p:oleObj r:id="rId6" imgW="9138696" imgH="6511092" progId="Excel.Chart.8">
                  <p:embed/>
                  <p:pic>
                    <p:nvPicPr>
                      <p:cNvPr id="0" name="Gráfico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975" y="629427"/>
                        <a:ext cx="9137650" cy="6231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491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fil">
  <a:themeElements>
    <a:clrScheme name="Per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er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800" b="1" dirty="0">
            <a:solidFill>
              <a:srgbClr val="000000"/>
            </a:solidFill>
          </a:defRPr>
        </a:defPPr>
      </a:lstStyle>
    </a:txDef>
  </a:objectDefaults>
  <a:extraClrSchemeLst>
    <a:extraClrScheme>
      <a:clrScheme name="Per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Times New Roman"/>
        <a:ea typeface="MS PGothic"/>
        <a:cs typeface=""/>
      </a:majorFont>
      <a:minorFont>
        <a:latin typeface="Arial"/>
        <a:ea typeface="MS PGothic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2195</Words>
  <Application>Microsoft Office PowerPoint</Application>
  <PresentationFormat>Apresentação na tela (4:3)</PresentationFormat>
  <Paragraphs>792</Paragraphs>
  <Slides>37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37</vt:i4>
      </vt:variant>
    </vt:vector>
  </HeadingPairs>
  <TitlesOfParts>
    <vt:vector size="43" baseType="lpstr">
      <vt:lpstr>Perfil</vt:lpstr>
      <vt:lpstr>2_Tema do Office</vt:lpstr>
      <vt:lpstr>2_Office Theme</vt:lpstr>
      <vt:lpstr>Tema do Office</vt:lpstr>
      <vt:lpstr>Gráfico do Microsoft Excel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Óbitos infantis, por capítulo do CID 10: Número absoluto, percentual e taxa por 1.000 NV  Estado de São Paulo, ano de 2010</vt:lpstr>
      <vt:lpstr>Óbitos infantis, por capítulo do CID 10: Número absoluto, percentual e taxa por 1.000 NV  Estado de São Paulo, ano de 2010</vt:lpstr>
      <vt:lpstr>Óbitos infantis, por malformações cong.ap.circultório: Número absoluto, percentual e taxa por 100.000NV e 1.000 NV  Estado de São Paulo, ano de 2010</vt:lpstr>
      <vt:lpstr>National Vital Statistics Reports Volume 60, Number 4 January 11, 2012 Deaths: Preliminary Data for 2010. U.S. DEPARTMENT OF HEALTH AND HUMAN SERVICES Centers for Disease Control and Prevention National Center for Health Statistics.</vt:lpstr>
      <vt:lpstr>National Vital Statistics Reports Volume 60, Number 4 January 11, 2012 Deaths: Preliminary Data for 2010. U.S. DEPARTMENT OF HEALTH AND HUMAN SERVICES Centers for Disease Control and Prevention National Center for Health Statistics.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Fatores intervenientes no desempenho dos serviços de cirurgia cardiovascular pediátrica.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Y</dc:creator>
  <cp:lastModifiedBy>A</cp:lastModifiedBy>
  <cp:revision>16</cp:revision>
  <dcterms:created xsi:type="dcterms:W3CDTF">2014-02-27T03:30:53Z</dcterms:created>
  <dcterms:modified xsi:type="dcterms:W3CDTF">2014-02-27T11:45:46Z</dcterms:modified>
</cp:coreProperties>
</file>