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5"/>
  </p:notesMasterIdLst>
  <p:sldIdLst>
    <p:sldId id="294" r:id="rId3"/>
    <p:sldId id="290" r:id="rId4"/>
    <p:sldId id="302" r:id="rId5"/>
    <p:sldId id="295" r:id="rId6"/>
    <p:sldId id="291" r:id="rId7"/>
    <p:sldId id="307" r:id="rId8"/>
    <p:sldId id="259" r:id="rId9"/>
    <p:sldId id="260" r:id="rId10"/>
    <p:sldId id="297" r:id="rId11"/>
    <p:sldId id="261" r:id="rId12"/>
    <p:sldId id="262" r:id="rId13"/>
    <p:sldId id="263" r:id="rId14"/>
    <p:sldId id="264" r:id="rId15"/>
    <p:sldId id="299" r:id="rId16"/>
    <p:sldId id="296" r:id="rId17"/>
    <p:sldId id="275" r:id="rId18"/>
    <p:sldId id="276" r:id="rId19"/>
    <p:sldId id="278" r:id="rId20"/>
    <p:sldId id="277" r:id="rId21"/>
    <p:sldId id="267" r:id="rId22"/>
    <p:sldId id="279" r:id="rId23"/>
    <p:sldId id="280" r:id="rId24"/>
    <p:sldId id="285" r:id="rId25"/>
    <p:sldId id="286" r:id="rId26"/>
    <p:sldId id="287" r:id="rId27"/>
    <p:sldId id="289" r:id="rId28"/>
    <p:sldId id="288" r:id="rId29"/>
    <p:sldId id="306" r:id="rId30"/>
    <p:sldId id="326" r:id="rId31"/>
    <p:sldId id="336" r:id="rId32"/>
    <p:sldId id="337" r:id="rId33"/>
    <p:sldId id="338" r:id="rId34"/>
    <p:sldId id="339" r:id="rId35"/>
    <p:sldId id="331" r:id="rId36"/>
    <p:sldId id="327" r:id="rId37"/>
    <p:sldId id="332" r:id="rId38"/>
    <p:sldId id="333" r:id="rId39"/>
    <p:sldId id="334" r:id="rId40"/>
    <p:sldId id="335" r:id="rId41"/>
    <p:sldId id="318" r:id="rId42"/>
    <p:sldId id="330" r:id="rId43"/>
    <p:sldId id="320" r:id="rId44"/>
    <p:sldId id="343" r:id="rId45"/>
    <p:sldId id="321" r:id="rId46"/>
    <p:sldId id="324" r:id="rId47"/>
    <p:sldId id="325" r:id="rId48"/>
    <p:sldId id="341" r:id="rId49"/>
    <p:sldId id="342" r:id="rId50"/>
    <p:sldId id="340" r:id="rId51"/>
    <p:sldId id="309" r:id="rId52"/>
    <p:sldId id="344" r:id="rId53"/>
    <p:sldId id="293" r:id="rId5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2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bernaz\Documents\Evento%20Interno%20MI\Banco_Final_DO_07_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bernaz\Documents\Evento%20Interno%20MI\Banco_Final_DO_07_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bernaz\Documents\Evento%20Interno%20MI\Banco_Final_DO_07_1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bernaz\Documents\Evento%20Interno%20MI\Banco_Final_DO_07_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bernaz\Documents\Evento%20Interno%20MI\Banco_Final_DO_07_1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bernaz\Documents\Evento%20Interno%20MI\Banco_Final_DO_07_1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bernaz\Documents\Evento%20Interno%20MI\Banco_Final_DO_07_13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bernaz\Documents\Banco_Final_07_13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bernaz\Documents\Evento%20Interno%20MI\Banco_Final_DO_07_1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albernaz\Documents\Evento%20Interno%20MI\Banco_Final_DO_07_13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bernaz\Documents\Evento%20Interno%20MI\Banco_Final_DO_07_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bernaz\Documents\Evento%20Interno%20MI\Banco_Final_DO_07_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bernaz\Documents\Evento%20Interno%20MI\Banco_Final_DO_07_13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albernaz\Documents\Evento%20Interno%20MI\Banco_Final_DO_07_13.xlsx" TargetMode="External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ralbernaz\Documents\Evento%20Interno%20MI\Banco_Final_DO_07_13.xlsx" TargetMode="External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bernaz\Documents\Evento%20Interno%20MI\Banco_Final_DO_07_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464929403016166"/>
          <c:y val="2.5869947198535453E-2"/>
          <c:w val="0.77876897566568759"/>
          <c:h val="0.68901737243223771"/>
        </c:manualLayout>
      </c:layout>
      <c:lineChart>
        <c:grouping val="standard"/>
        <c:varyColors val="0"/>
        <c:ser>
          <c:idx val="1"/>
          <c:order val="0"/>
          <c:tx>
            <c:strRef>
              <c:f>Plan1!$A$20</c:f>
              <c:strCache>
                <c:ptCount val="1"/>
                <c:pt idx="0">
                  <c:v>DRS I - GRANDE SÃO PAULO</c:v>
                </c:pt>
              </c:strCache>
            </c:strRef>
          </c:tx>
          <c:marker>
            <c:symbol val="none"/>
          </c:marker>
          <c:cat>
            <c:numRef>
              <c:f>Plan1!$B$18:$H$18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Plan1!$B$20:$H$20</c:f>
              <c:numCache>
                <c:formatCode>0.00</c:formatCode>
                <c:ptCount val="7"/>
                <c:pt idx="0">
                  <c:v>12.956982555892544</c:v>
                </c:pt>
                <c:pt idx="1">
                  <c:v>12.596739932761515</c:v>
                </c:pt>
                <c:pt idx="2">
                  <c:v>12.388538741280462</c:v>
                </c:pt>
                <c:pt idx="3">
                  <c:v>11.884457026048434</c:v>
                </c:pt>
                <c:pt idx="4">
                  <c:v>11.452251014514877</c:v>
                </c:pt>
                <c:pt idx="5">
                  <c:v>11.690004492505109</c:v>
                </c:pt>
                <c:pt idx="6">
                  <c:v>11.695246448217821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Plan1!$A$21</c:f>
              <c:strCache>
                <c:ptCount val="1"/>
                <c:pt idx="0">
                  <c:v>DRS IV - BAIXADA SANTISTA</c:v>
                </c:pt>
              </c:strCache>
            </c:strRef>
          </c:tx>
          <c:marker>
            <c:symbol val="none"/>
          </c:marker>
          <c:cat>
            <c:numRef>
              <c:f>Plan1!$B$18:$H$18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Plan1!$B$21:$H$21</c:f>
              <c:numCache>
                <c:formatCode>0.00</c:formatCode>
                <c:ptCount val="7"/>
                <c:pt idx="0">
                  <c:v>18.334123597281494</c:v>
                </c:pt>
                <c:pt idx="1">
                  <c:v>16.521669726235135</c:v>
                </c:pt>
                <c:pt idx="2">
                  <c:v>18.847648177234024</c:v>
                </c:pt>
                <c:pt idx="3">
                  <c:v>15.144674738354196</c:v>
                </c:pt>
                <c:pt idx="4">
                  <c:v>16.781993159945916</c:v>
                </c:pt>
                <c:pt idx="5">
                  <c:v>15.656487366299798</c:v>
                </c:pt>
                <c:pt idx="6">
                  <c:v>16.102731349368121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Plan1!$A$22</c:f>
              <c:strCache>
                <c:ptCount val="1"/>
                <c:pt idx="0">
                  <c:v>DRS XVI - SOROCABA</c:v>
                </c:pt>
              </c:strCache>
            </c:strRef>
          </c:tx>
          <c:marker>
            <c:symbol val="none"/>
          </c:marker>
          <c:cat>
            <c:numRef>
              <c:f>Plan1!$B$18:$H$18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Plan1!$B$22:$H$22</c:f>
              <c:numCache>
                <c:formatCode>0.00</c:formatCode>
                <c:ptCount val="7"/>
                <c:pt idx="0">
                  <c:v>15.185322920540473</c:v>
                </c:pt>
                <c:pt idx="1">
                  <c:v>14.680725327361513</c:v>
                </c:pt>
                <c:pt idx="2">
                  <c:v>14.249363867684478</c:v>
                </c:pt>
                <c:pt idx="3">
                  <c:v>13.514778863260402</c:v>
                </c:pt>
                <c:pt idx="4">
                  <c:v>13.668335534600853</c:v>
                </c:pt>
                <c:pt idx="5">
                  <c:v>12.701528942828247</c:v>
                </c:pt>
                <c:pt idx="6">
                  <c:v>13.30758321011497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Plan1!$A$23</c:f>
              <c:strCache>
                <c:ptCount val="1"/>
                <c:pt idx="0">
                  <c:v>DRS XVII - TAUBATÉ</c:v>
                </c:pt>
              </c:strCache>
            </c:strRef>
          </c:tx>
          <c:marker>
            <c:symbol val="none"/>
          </c:marker>
          <c:cat>
            <c:numRef>
              <c:f>Plan1!$B$18:$H$18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Plan1!$B$23:$H$23</c:f>
              <c:numCache>
                <c:formatCode>0.00</c:formatCode>
                <c:ptCount val="7"/>
                <c:pt idx="0">
                  <c:v>14.211601949379029</c:v>
                </c:pt>
                <c:pt idx="1">
                  <c:v>13.249114158065012</c:v>
                </c:pt>
                <c:pt idx="2">
                  <c:v>13.269111249223119</c:v>
                </c:pt>
                <c:pt idx="3">
                  <c:v>12.081642615248498</c:v>
                </c:pt>
                <c:pt idx="4">
                  <c:v>11.826859578555561</c:v>
                </c:pt>
                <c:pt idx="5">
                  <c:v>11.930161973735613</c:v>
                </c:pt>
                <c:pt idx="6">
                  <c:v>11.89780797491315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Plan1!$A$24</c:f>
              <c:strCache>
                <c:ptCount val="1"/>
                <c:pt idx="0">
                  <c:v>ESP</c:v>
                </c:pt>
              </c:strCache>
            </c:strRef>
          </c:tx>
          <c:spPr>
            <a:ln>
              <a:solidFill>
                <a:srgbClr val="002060"/>
              </a:solidFill>
              <a:prstDash val="sysDash"/>
            </a:ln>
          </c:spPr>
          <c:marker>
            <c:symbol val="none"/>
          </c:marker>
          <c:cat>
            <c:numRef>
              <c:f>Plan1!$B$18:$H$18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Plan1!$B$24:$H$24</c:f>
              <c:numCache>
                <c:formatCode>0.00</c:formatCode>
                <c:ptCount val="7"/>
                <c:pt idx="0">
                  <c:v>13.192357996694728</c:v>
                </c:pt>
                <c:pt idx="1">
                  <c:v>12.585924577546152</c:v>
                </c:pt>
                <c:pt idx="2">
                  <c:v>12.52117773255406</c:v>
                </c:pt>
                <c:pt idx="3">
                  <c:v>11.942884315466392</c:v>
                </c:pt>
                <c:pt idx="4">
                  <c:v>11.584834934549372</c:v>
                </c:pt>
                <c:pt idx="5">
                  <c:v>11.522268282485181</c:v>
                </c:pt>
                <c:pt idx="6">
                  <c:v>11.51310893630251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254208"/>
        <c:axId val="72255744"/>
      </c:lineChart>
      <c:catAx>
        <c:axId val="7225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2255744"/>
        <c:crosses val="autoZero"/>
        <c:auto val="1"/>
        <c:lblAlgn val="ctr"/>
        <c:lblOffset val="100"/>
        <c:noMultiLvlLbl val="0"/>
      </c:catAx>
      <c:valAx>
        <c:axId val="72255744"/>
        <c:scaling>
          <c:orientation val="minMax"/>
          <c:max val="20"/>
          <c:min val="10"/>
        </c:scaling>
        <c:delete val="0"/>
        <c:axPos val="l"/>
        <c:numFmt formatCode="0.00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100" b="1"/>
            </a:pPr>
            <a:endParaRPr lang="pt-BR"/>
          </a:p>
        </c:txPr>
        <c:crossAx val="72254208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100" b="1"/>
            </a:pPr>
            <a:endParaRPr lang="pt-BR"/>
          </a:p>
        </c:txPr>
      </c:dTable>
    </c:plotArea>
    <c:legend>
      <c:legendPos val="l"/>
      <c:layout>
        <c:manualLayout>
          <c:xMode val="edge"/>
          <c:yMode val="edge"/>
          <c:x val="0.75823730390798272"/>
          <c:y val="8.7626322903366829E-4"/>
          <c:w val="0.23027560450021275"/>
          <c:h val="0.25028635423674922"/>
        </c:manualLayout>
      </c:layout>
      <c:overlay val="0"/>
      <c:txPr>
        <a:bodyPr/>
        <a:lstStyle/>
        <a:p>
          <a:pPr>
            <a:defRPr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'Grupos de causas_DRSs_Interesse'!$A$34</c:f>
              <c:strCache>
                <c:ptCount val="1"/>
                <c:pt idx="0">
                  <c:v>Causas mal definidas</c:v>
                </c:pt>
              </c:strCache>
            </c:strRef>
          </c:tx>
          <c:marker>
            <c:symbol val="none"/>
          </c:marker>
          <c:trendline>
            <c:spPr>
              <a:ln w="22225">
                <a:prstDash val="sysDash"/>
              </a:ln>
            </c:spPr>
            <c:trendlineType val="linear"/>
            <c:dispRSqr val="0"/>
            <c:dispEq val="0"/>
          </c:trendline>
          <c:cat>
            <c:strRef>
              <c:f>'Grupos de causas_DRSs_Interesse'!$B$30:$H$30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causas_DRSs_Interesse'!$B$34:$H$34</c:f>
              <c:numCache>
                <c:formatCode>General</c:formatCode>
                <c:ptCount val="7"/>
                <c:pt idx="0">
                  <c:v>23</c:v>
                </c:pt>
                <c:pt idx="1">
                  <c:v>15</c:v>
                </c:pt>
                <c:pt idx="2">
                  <c:v>8</c:v>
                </c:pt>
                <c:pt idx="3">
                  <c:v>8</c:v>
                </c:pt>
                <c:pt idx="4">
                  <c:v>10</c:v>
                </c:pt>
                <c:pt idx="5">
                  <c:v>7</c:v>
                </c:pt>
                <c:pt idx="6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'Grupos de causas_DRSs_Interesse'!$A$37</c:f>
              <c:strCache>
                <c:ptCount val="1"/>
                <c:pt idx="0">
                  <c:v>Causas externas</c:v>
                </c:pt>
              </c:strCache>
            </c:strRef>
          </c:tx>
          <c:marker>
            <c:symbol val="none"/>
          </c:marker>
          <c:cat>
            <c:strRef>
              <c:f>'Grupos de causas_DRSs_Interesse'!$B$30:$H$30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causas_DRSs_Interesse'!$B$37:$H$37</c:f>
              <c:numCache>
                <c:formatCode>General</c:formatCode>
                <c:ptCount val="7"/>
                <c:pt idx="0">
                  <c:v>5</c:v>
                </c:pt>
                <c:pt idx="1">
                  <c:v>8</c:v>
                </c:pt>
                <c:pt idx="2">
                  <c:v>7</c:v>
                </c:pt>
                <c:pt idx="3">
                  <c:v>9</c:v>
                </c:pt>
                <c:pt idx="4">
                  <c:v>10</c:v>
                </c:pt>
                <c:pt idx="5">
                  <c:v>9</c:v>
                </c:pt>
                <c:pt idx="6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480000"/>
        <c:axId val="86481536"/>
      </c:lineChart>
      <c:catAx>
        <c:axId val="86480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86481536"/>
        <c:crosses val="autoZero"/>
        <c:auto val="1"/>
        <c:lblAlgn val="ctr"/>
        <c:lblOffset val="100"/>
        <c:noMultiLvlLbl val="0"/>
      </c:catAx>
      <c:valAx>
        <c:axId val="86481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864800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500757250614685E-2"/>
          <c:y val="3.5037524407886662E-2"/>
          <c:w val="0.94515755573749383"/>
          <c:h val="0.66362788077833679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'Grupos de causas_DRSs_Interesse'!$A$33</c:f>
              <c:strCache>
                <c:ptCount val="1"/>
                <c:pt idx="0">
                  <c:v>Doenças do Aparelho Respiratório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'Grupos de causas_DRSs_Interesse'!$B$30:$H$30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causas_DRSs_Interesse'!$B$33:$H$33</c:f>
              <c:numCache>
                <c:formatCode>General</c:formatCode>
                <c:ptCount val="7"/>
                <c:pt idx="0">
                  <c:v>32</c:v>
                </c:pt>
                <c:pt idx="1">
                  <c:v>28</c:v>
                </c:pt>
                <c:pt idx="2">
                  <c:v>24</c:v>
                </c:pt>
                <c:pt idx="3">
                  <c:v>29</c:v>
                </c:pt>
                <c:pt idx="4">
                  <c:v>26</c:v>
                </c:pt>
                <c:pt idx="5">
                  <c:v>30</c:v>
                </c:pt>
                <c:pt idx="6">
                  <c:v>25</c:v>
                </c:pt>
              </c:numCache>
            </c:numRef>
          </c:val>
        </c:ser>
        <c:ser>
          <c:idx val="4"/>
          <c:order val="1"/>
          <c:tx>
            <c:strRef>
              <c:f>'Grupos de causas_DRSs_Interesse'!$A$35</c:f>
              <c:strCache>
                <c:ptCount val="1"/>
                <c:pt idx="0">
                  <c:v>Doenças Infecciosas e Parasitárias</c:v>
                </c:pt>
              </c:strCache>
            </c:strRef>
          </c:tx>
          <c:spPr>
            <a:solidFill>
              <a:srgbClr val="9B253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'Grupos de causas_DRSs_Interesse'!$B$30:$H$30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causas_DRSs_Interesse'!$B$35:$H$35</c:f>
              <c:numCache>
                <c:formatCode>General</c:formatCode>
                <c:ptCount val="7"/>
                <c:pt idx="0">
                  <c:v>17</c:v>
                </c:pt>
                <c:pt idx="1">
                  <c:v>15</c:v>
                </c:pt>
                <c:pt idx="2">
                  <c:v>27</c:v>
                </c:pt>
                <c:pt idx="3">
                  <c:v>18</c:v>
                </c:pt>
                <c:pt idx="4">
                  <c:v>15</c:v>
                </c:pt>
                <c:pt idx="5">
                  <c:v>24</c:v>
                </c:pt>
                <c:pt idx="6">
                  <c:v>23</c:v>
                </c:pt>
              </c:numCache>
            </c:numRef>
          </c:val>
        </c:ser>
        <c:ser>
          <c:idx val="5"/>
          <c:order val="2"/>
          <c:tx>
            <c:strRef>
              <c:f>'Grupos de causas_DRSs_Interesse'!$A$36</c:f>
              <c:strCache>
                <c:ptCount val="1"/>
                <c:pt idx="0">
                  <c:v>Doenças do Sistema Nervoso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'Grupos de causas_DRSs_Interesse'!$B$30:$H$30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causas_DRSs_Interesse'!$B$36:$H$36</c:f>
              <c:numCache>
                <c:formatCode>General</c:formatCode>
                <c:ptCount val="7"/>
                <c:pt idx="0">
                  <c:v>14</c:v>
                </c:pt>
                <c:pt idx="1">
                  <c:v>5</c:v>
                </c:pt>
                <c:pt idx="2">
                  <c:v>9</c:v>
                </c:pt>
                <c:pt idx="3">
                  <c:v>2</c:v>
                </c:pt>
                <c:pt idx="4">
                  <c:v>7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</c:ser>
        <c:ser>
          <c:idx val="7"/>
          <c:order val="3"/>
          <c:tx>
            <c:strRef>
              <c:f>'Grupos de causas_DRSs_Interesse'!$A$38</c:f>
              <c:strCache>
                <c:ptCount val="1"/>
                <c:pt idx="0">
                  <c:v>Doenças do Aparelho Digestivo</c:v>
                </c:pt>
              </c:strCache>
            </c:strRef>
          </c:tx>
          <c:invertIfNegative val="0"/>
          <c:cat>
            <c:strRef>
              <c:f>'Grupos de causas_DRSs_Interesse'!$B$30:$H$30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causas_DRSs_Interesse'!$B$38:$H$38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er>
          <c:idx val="8"/>
          <c:order val="4"/>
          <c:tx>
            <c:strRef>
              <c:f>'Grupos de causas_DRSs_Interesse'!$A$39</c:f>
              <c:strCache>
                <c:ptCount val="1"/>
                <c:pt idx="0">
                  <c:v>Doenças do Aparelho Circulatório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'Grupos de causas_DRSs_Interesse'!$B$30:$H$30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causas_DRSs_Interesse'!$B$39:$H$39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</c:ser>
        <c:ser>
          <c:idx val="9"/>
          <c:order val="5"/>
          <c:tx>
            <c:strRef>
              <c:f>'Grupos de causas_DRSs_Interesse'!$A$40</c:f>
              <c:strCache>
                <c:ptCount val="1"/>
                <c:pt idx="0">
                  <c:v>Doenças endócrinas, nutricionais e metabólicas</c:v>
                </c:pt>
              </c:strCache>
            </c:strRef>
          </c:tx>
          <c:invertIfNegative val="0"/>
          <c:cat>
            <c:strRef>
              <c:f>'Grupos de causas_DRSs_Interesse'!$B$30:$H$30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causas_DRSs_Interesse'!$B$40:$H$40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10"/>
          <c:order val="6"/>
          <c:tx>
            <c:strRef>
              <c:f>'Grupos de causas_DRSs_Interesse'!$A$41</c:f>
              <c:strCache>
                <c:ptCount val="1"/>
                <c:pt idx="0">
                  <c:v>Neoplasias</c:v>
                </c:pt>
              </c:strCache>
            </c:strRef>
          </c:tx>
          <c:invertIfNegative val="0"/>
          <c:cat>
            <c:strRef>
              <c:f>'Grupos de causas_DRSs_Interesse'!$B$30:$H$30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causas_DRSs_Interesse'!$B$41:$H$41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3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11"/>
          <c:order val="7"/>
          <c:tx>
            <c:strRef>
              <c:f>'Grupos de causas_DRSs_Interesse'!$A$42</c:f>
              <c:strCache>
                <c:ptCount val="1"/>
                <c:pt idx="0">
                  <c:v>Doenças do sangue, órgãos hematopoiéticos e transtornos imunitários</c:v>
                </c:pt>
              </c:strCache>
            </c:strRef>
          </c:tx>
          <c:invertIfNegative val="0"/>
          <c:cat>
            <c:strRef>
              <c:f>'Grupos de causas_DRSs_Interesse'!$B$30:$H$30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causas_DRSs_Interesse'!$B$42:$H$42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6">
                  <c:v>4</c:v>
                </c:pt>
              </c:numCache>
            </c:numRef>
          </c:val>
        </c:ser>
        <c:ser>
          <c:idx val="12"/>
          <c:order val="8"/>
          <c:tx>
            <c:strRef>
              <c:f>'Grupos de causas_DRSs_Interesse'!$A$43</c:f>
              <c:strCache>
                <c:ptCount val="1"/>
                <c:pt idx="0">
                  <c:v>Doenças do Aparelho Genitourinário</c:v>
                </c:pt>
              </c:strCache>
            </c:strRef>
          </c:tx>
          <c:invertIfNegative val="0"/>
          <c:cat>
            <c:strRef>
              <c:f>'Grupos de causas_DRSs_Interesse'!$B$30:$H$30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causas_DRSs_Interesse'!$B$43:$H$43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13"/>
          <c:order val="9"/>
          <c:tx>
            <c:strRef>
              <c:f>'Grupos de causas_DRSs_Interesse'!$A$44</c:f>
              <c:strCache>
                <c:ptCount val="1"/>
                <c:pt idx="0">
                  <c:v>Doenças da pele e tecido celular subcutâneo</c:v>
                </c:pt>
              </c:strCache>
            </c:strRef>
          </c:tx>
          <c:invertIfNegative val="0"/>
          <c:cat>
            <c:strRef>
              <c:f>'Grupos de causas_DRSs_Interesse'!$B$30:$H$30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causas_DRSs_Interesse'!$B$44:$H$44</c:f>
              <c:numCache>
                <c:formatCode>General</c:formatCode>
                <c:ptCount val="7"/>
                <c:pt idx="3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550400"/>
        <c:axId val="86551936"/>
      </c:barChart>
      <c:catAx>
        <c:axId val="8655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86551936"/>
        <c:crosses val="autoZero"/>
        <c:auto val="1"/>
        <c:lblAlgn val="ctr"/>
        <c:lblOffset val="100"/>
        <c:noMultiLvlLbl val="0"/>
      </c:catAx>
      <c:valAx>
        <c:axId val="8655193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86550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8447767972895949E-2"/>
          <c:y val="0.76318236386420035"/>
          <c:w val="0.9170760586519956"/>
          <c:h val="0.20624129143468939"/>
        </c:manualLayout>
      </c:layout>
      <c:overlay val="0"/>
      <c:txPr>
        <a:bodyPr/>
        <a:lstStyle/>
        <a:p>
          <a:pPr>
            <a:defRPr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'Grupos de causas_DRSs_Interesse'!$A$59</c:f>
              <c:strCache>
                <c:ptCount val="1"/>
                <c:pt idx="0">
                  <c:v>Malformações congênitas, deformidades e anomalias cromossômicas</c:v>
                </c:pt>
              </c:strCache>
            </c:strRef>
          </c:tx>
          <c:marker>
            <c:symbol val="none"/>
          </c:marker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causas_DRSs_Interesse'!$B$59:$H$59</c:f>
              <c:numCache>
                <c:formatCode>General</c:formatCode>
                <c:ptCount val="7"/>
                <c:pt idx="0">
                  <c:v>92</c:v>
                </c:pt>
                <c:pt idx="1">
                  <c:v>92</c:v>
                </c:pt>
                <c:pt idx="2">
                  <c:v>78</c:v>
                </c:pt>
                <c:pt idx="3">
                  <c:v>92</c:v>
                </c:pt>
                <c:pt idx="4">
                  <c:v>84</c:v>
                </c:pt>
                <c:pt idx="5">
                  <c:v>93</c:v>
                </c:pt>
                <c:pt idx="6">
                  <c:v>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'Grupos de causas_DRSs_Interesse'!$A$60</c:f>
              <c:strCache>
                <c:ptCount val="1"/>
                <c:pt idx="0">
                  <c:v>Doenças do Aparelho Respiratório</c:v>
                </c:pt>
              </c:strCache>
            </c:strRef>
          </c:tx>
          <c:marker>
            <c:symbol val="none"/>
          </c:marker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causas_DRSs_Interesse'!$B$60:$H$60</c:f>
              <c:numCache>
                <c:formatCode>General</c:formatCode>
                <c:ptCount val="7"/>
                <c:pt idx="0">
                  <c:v>27</c:v>
                </c:pt>
                <c:pt idx="1">
                  <c:v>24</c:v>
                </c:pt>
                <c:pt idx="2">
                  <c:v>16</c:v>
                </c:pt>
                <c:pt idx="3">
                  <c:v>18</c:v>
                </c:pt>
                <c:pt idx="4">
                  <c:v>23</c:v>
                </c:pt>
                <c:pt idx="5">
                  <c:v>19</c:v>
                </c:pt>
                <c:pt idx="6">
                  <c:v>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857216"/>
        <c:axId val="86858752"/>
      </c:lineChart>
      <c:catAx>
        <c:axId val="86857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86858752"/>
        <c:crosses val="autoZero"/>
        <c:auto val="1"/>
        <c:lblAlgn val="ctr"/>
        <c:lblOffset val="100"/>
        <c:noMultiLvlLbl val="0"/>
      </c:catAx>
      <c:valAx>
        <c:axId val="86858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868572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'Grupos de causas_DRSs_Interesse'!$A$60</c:f>
              <c:strCache>
                <c:ptCount val="1"/>
                <c:pt idx="0">
                  <c:v>Doenças do Aparelho Respiratório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causas_DRSs_Interesse'!$B$60:$H$60</c:f>
              <c:numCache>
                <c:formatCode>General</c:formatCode>
                <c:ptCount val="7"/>
                <c:pt idx="0">
                  <c:v>27</c:v>
                </c:pt>
                <c:pt idx="1">
                  <c:v>24</c:v>
                </c:pt>
                <c:pt idx="2">
                  <c:v>16</c:v>
                </c:pt>
                <c:pt idx="3">
                  <c:v>18</c:v>
                </c:pt>
                <c:pt idx="4">
                  <c:v>23</c:v>
                </c:pt>
                <c:pt idx="5">
                  <c:v>19</c:v>
                </c:pt>
                <c:pt idx="6">
                  <c:v>22</c:v>
                </c:pt>
              </c:numCache>
            </c:numRef>
          </c:val>
        </c:ser>
        <c:ser>
          <c:idx val="1"/>
          <c:order val="1"/>
          <c:tx>
            <c:strRef>
              <c:f>'Grupos de causas_DRSs_Interesse'!$A$62</c:f>
              <c:strCache>
                <c:ptCount val="1"/>
                <c:pt idx="0">
                  <c:v>Doenças Infecciosas e Parasitárias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pt-BR" sz="1200" b="1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causas_DRSs_Interesse'!$B$62:$H$62</c:f>
              <c:numCache>
                <c:formatCode>General</c:formatCode>
                <c:ptCount val="7"/>
                <c:pt idx="0">
                  <c:v>21</c:v>
                </c:pt>
                <c:pt idx="1">
                  <c:v>23</c:v>
                </c:pt>
                <c:pt idx="2">
                  <c:v>25</c:v>
                </c:pt>
                <c:pt idx="3">
                  <c:v>18</c:v>
                </c:pt>
                <c:pt idx="4">
                  <c:v>24</c:v>
                </c:pt>
                <c:pt idx="5">
                  <c:v>26</c:v>
                </c:pt>
                <c:pt idx="6">
                  <c:v>20</c:v>
                </c:pt>
              </c:numCache>
            </c:numRef>
          </c:val>
        </c:ser>
        <c:ser>
          <c:idx val="2"/>
          <c:order val="2"/>
          <c:tx>
            <c:strRef>
              <c:f>'Grupos de causas_DRSs_Interesse'!$A$64</c:f>
              <c:strCache>
                <c:ptCount val="1"/>
                <c:pt idx="0">
                  <c:v>Doenças do Aparelho Digestivo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pt-BR" sz="1200" b="1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causas_DRSs_Interesse'!$B$64:$H$64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strRef>
              <c:f>'Grupos de causas_DRSs_Interesse'!$A$65</c:f>
              <c:strCache>
                <c:ptCount val="1"/>
                <c:pt idx="0">
                  <c:v>Doenças do Sistema Nervoso</c:v>
                </c:pt>
              </c:strCache>
            </c:strRef>
          </c:tx>
          <c:invertIfNegative val="0"/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causas_DRSs_Interesse'!$B$65:$H$65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8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</c:ser>
        <c:ser>
          <c:idx val="4"/>
          <c:order val="4"/>
          <c:tx>
            <c:strRef>
              <c:f>'Grupos de causas_DRSs_Interesse'!$A$66</c:f>
              <c:strCache>
                <c:ptCount val="1"/>
                <c:pt idx="0">
                  <c:v>Doenças endócrinas, nutricionais e metabólicas</c:v>
                </c:pt>
              </c:strCache>
            </c:strRef>
          </c:tx>
          <c:invertIfNegative val="0"/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causas_DRSs_Interesse'!$B$66:$H$66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7</c:v>
                </c:pt>
                <c:pt idx="4">
                  <c:v>6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ser>
          <c:idx val="5"/>
          <c:order val="5"/>
          <c:tx>
            <c:strRef>
              <c:f>'Grupos de causas_DRSs_Interesse'!$A$67</c:f>
              <c:strCache>
                <c:ptCount val="1"/>
                <c:pt idx="0">
                  <c:v>Neoplasias</c:v>
                </c:pt>
              </c:strCache>
            </c:strRef>
          </c:tx>
          <c:invertIfNegative val="0"/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causas_DRSs_Interesse'!$B$67:$H$67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</c:ser>
        <c:ser>
          <c:idx val="6"/>
          <c:order val="6"/>
          <c:tx>
            <c:strRef>
              <c:f>'Grupos de causas_DRSs_Interesse'!$A$68</c:f>
              <c:strCache>
                <c:ptCount val="1"/>
                <c:pt idx="0">
                  <c:v>Doenças do Aparelho Genitourinário</c:v>
                </c:pt>
              </c:strCache>
            </c:strRef>
          </c:tx>
          <c:invertIfNegative val="0"/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causas_DRSs_Interesse'!$B$68:$H$68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</c:ser>
        <c:ser>
          <c:idx val="7"/>
          <c:order val="7"/>
          <c:tx>
            <c:strRef>
              <c:f>'Grupos de causas_DRSs_Interesse'!$A$69</c:f>
              <c:strCache>
                <c:ptCount val="1"/>
                <c:pt idx="0">
                  <c:v>Doenças do sangue, órgãos hematopoiéticos e transtornos imunitários</c:v>
                </c:pt>
              </c:strCache>
            </c:strRef>
          </c:tx>
          <c:invertIfNegative val="0"/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causas_DRSs_Interesse'!$B$69:$H$69</c:f>
              <c:numCache>
                <c:formatCode>General</c:formatCode>
                <c:ptCount val="7"/>
                <c:pt idx="0">
                  <c:v>1</c:v>
                </c:pt>
                <c:pt idx="3">
                  <c:v>1</c:v>
                </c:pt>
                <c:pt idx="4">
                  <c:v>3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'Grupos de causas_DRSs_Interesse'!$A$70</c:f>
              <c:strCache>
                <c:ptCount val="1"/>
                <c:pt idx="0">
                  <c:v>Doenças do Aparelho Circulatório</c:v>
                </c:pt>
              </c:strCache>
            </c:strRef>
          </c:tx>
          <c:invertIfNegative val="0"/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causas_DRSs_Interesse'!$B$70:$H$70</c:f>
              <c:numCache>
                <c:formatCode>General</c:formatCode>
                <c:ptCount val="7"/>
                <c:pt idx="1">
                  <c:v>4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9"/>
          <c:order val="9"/>
          <c:tx>
            <c:strRef>
              <c:f>'Grupos de causas_DRSs_Interesse'!$A$71</c:f>
              <c:strCache>
                <c:ptCount val="1"/>
                <c:pt idx="0">
                  <c:v>Doenças da pele e tecido celular subcutâneo</c:v>
                </c:pt>
              </c:strCache>
            </c:strRef>
          </c:tx>
          <c:invertIfNegative val="0"/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causas_DRSs_Interesse'!$B$71:$H$71</c:f>
              <c:numCache>
                <c:formatCode>General</c:formatCode>
                <c:ptCount val="7"/>
                <c:pt idx="1">
                  <c:v>1</c:v>
                </c:pt>
                <c:pt idx="2">
                  <c:v>1</c:v>
                </c:pt>
                <c:pt idx="5">
                  <c:v>1</c:v>
                </c:pt>
              </c:numCache>
            </c:numRef>
          </c:val>
        </c:ser>
        <c:ser>
          <c:idx val="10"/>
          <c:order val="10"/>
          <c:tx>
            <c:strRef>
              <c:f>'Grupos de causas_DRSs_Interesse'!$A$72</c:f>
              <c:strCache>
                <c:ptCount val="1"/>
                <c:pt idx="0">
                  <c:v>Doenças do ouvido e da apófise mastóide</c:v>
                </c:pt>
              </c:strCache>
            </c:strRef>
          </c:tx>
          <c:invertIfNegative val="0"/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causas_DRSs_Interesse'!$B$72:$H$72</c:f>
              <c:numCache>
                <c:formatCode>General</c:formatCode>
                <c:ptCount val="7"/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7560832"/>
        <c:axId val="97570816"/>
      </c:barChart>
      <c:catAx>
        <c:axId val="97560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97570816"/>
        <c:crosses val="autoZero"/>
        <c:auto val="1"/>
        <c:lblAlgn val="ctr"/>
        <c:lblOffset val="100"/>
        <c:noMultiLvlLbl val="0"/>
      </c:catAx>
      <c:valAx>
        <c:axId val="9757081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975608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'Grupos de causas_DRSs_Interesse'!$A$61</c:f>
              <c:strCache>
                <c:ptCount val="1"/>
                <c:pt idx="0">
                  <c:v>Causas mal definidas</c:v>
                </c:pt>
              </c:strCache>
            </c:strRef>
          </c:tx>
          <c:marker>
            <c:symbol val="none"/>
          </c:marker>
          <c:trendline>
            <c:spPr>
              <a:ln w="19050">
                <a:solidFill>
                  <a:sysClr val="windowText" lastClr="000000"/>
                </a:solidFill>
                <a:prstDash val="sysDash"/>
              </a:ln>
            </c:spPr>
            <c:trendlineType val="linear"/>
            <c:dispRSqr val="0"/>
            <c:dispEq val="0"/>
          </c:trendline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causas_DRSs_Interesse'!$B$61:$H$61</c:f>
              <c:numCache>
                <c:formatCode>General</c:formatCode>
                <c:ptCount val="7"/>
                <c:pt idx="0">
                  <c:v>21</c:v>
                </c:pt>
                <c:pt idx="1">
                  <c:v>21</c:v>
                </c:pt>
                <c:pt idx="2">
                  <c:v>15</c:v>
                </c:pt>
                <c:pt idx="3">
                  <c:v>14</c:v>
                </c:pt>
                <c:pt idx="4">
                  <c:v>9</c:v>
                </c:pt>
                <c:pt idx="5">
                  <c:v>15</c:v>
                </c:pt>
                <c:pt idx="6">
                  <c:v>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'Grupos de causas_DRSs_Interesse'!$A$63</c:f>
              <c:strCache>
                <c:ptCount val="1"/>
                <c:pt idx="0">
                  <c:v>Causas externas</c:v>
                </c:pt>
              </c:strCache>
            </c:strRef>
          </c:tx>
          <c:marker>
            <c:symbol val="none"/>
          </c:marker>
          <c:cat>
            <c:strRef>
              <c:f>'Grupos de causas_DRSs_Interesse'!$B$57:$H$57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causas_DRSs_Interesse'!$B$63:$H$63</c:f>
              <c:numCache>
                <c:formatCode>General</c:formatCode>
                <c:ptCount val="7"/>
                <c:pt idx="0">
                  <c:v>12</c:v>
                </c:pt>
                <c:pt idx="1">
                  <c:v>9</c:v>
                </c:pt>
                <c:pt idx="2">
                  <c:v>14</c:v>
                </c:pt>
                <c:pt idx="3">
                  <c:v>5</c:v>
                </c:pt>
                <c:pt idx="4">
                  <c:v>8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920256"/>
        <c:axId val="71922048"/>
      </c:lineChart>
      <c:catAx>
        <c:axId val="71920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71922048"/>
        <c:crosses val="autoZero"/>
        <c:auto val="1"/>
        <c:lblAlgn val="ctr"/>
        <c:lblOffset val="100"/>
        <c:noMultiLvlLbl val="0"/>
      </c:catAx>
      <c:valAx>
        <c:axId val="71922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719202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419975050492894E-2"/>
          <c:y val="4.965197486366342E-2"/>
          <c:w val="0.9303258815398866"/>
          <c:h val="0.81558069304396785"/>
        </c:manualLayout>
      </c:layout>
      <c:lineChart>
        <c:grouping val="standard"/>
        <c:varyColors val="0"/>
        <c:ser>
          <c:idx val="0"/>
          <c:order val="0"/>
          <c:tx>
            <c:strRef>
              <c:f>'Grupos de causas_DRSs_Interesse'!$A$86</c:f>
              <c:strCache>
                <c:ptCount val="1"/>
                <c:pt idx="0">
                  <c:v>Algumas afecções originadas no período perinatal</c:v>
                </c:pt>
              </c:strCache>
            </c:strRef>
          </c:tx>
          <c:marker>
            <c:symbol val="none"/>
          </c:marker>
          <c:cat>
            <c:strRef>
              <c:f>'Grupos de causas_DRSs_Interesse'!$B$85:$H$85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causas_DRSs_Interesse'!$B$86:$H$86</c:f>
              <c:numCache>
                <c:formatCode>General</c:formatCode>
                <c:ptCount val="7"/>
                <c:pt idx="0">
                  <c:v>289</c:v>
                </c:pt>
                <c:pt idx="1">
                  <c:v>266</c:v>
                </c:pt>
                <c:pt idx="2">
                  <c:v>255</c:v>
                </c:pt>
                <c:pt idx="3">
                  <c:v>257</c:v>
                </c:pt>
                <c:pt idx="4">
                  <c:v>250</c:v>
                </c:pt>
                <c:pt idx="5">
                  <c:v>264</c:v>
                </c:pt>
                <c:pt idx="6">
                  <c:v>251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'Grupos de causas_DRSs_Interesse'!$A$87</c:f>
              <c:strCache>
                <c:ptCount val="1"/>
                <c:pt idx="0">
                  <c:v>Malformações congênitas, deformidades e anomalias cromossômicas</c:v>
                </c:pt>
              </c:strCache>
            </c:strRef>
          </c:tx>
          <c:marker>
            <c:symbol val="none"/>
          </c:marker>
          <c:cat>
            <c:strRef>
              <c:f>'Grupos de causas_DRSs_Interesse'!$B$85:$H$85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causas_DRSs_Interesse'!$B$87:$H$87</c:f>
              <c:numCache>
                <c:formatCode>General</c:formatCode>
                <c:ptCount val="7"/>
                <c:pt idx="0">
                  <c:v>70</c:v>
                </c:pt>
                <c:pt idx="1">
                  <c:v>73</c:v>
                </c:pt>
                <c:pt idx="2">
                  <c:v>101</c:v>
                </c:pt>
                <c:pt idx="3">
                  <c:v>74</c:v>
                </c:pt>
                <c:pt idx="4">
                  <c:v>79</c:v>
                </c:pt>
                <c:pt idx="5">
                  <c:v>79</c:v>
                </c:pt>
                <c:pt idx="6">
                  <c:v>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948160"/>
        <c:axId val="71949696"/>
      </c:lineChart>
      <c:catAx>
        <c:axId val="71948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71949696"/>
        <c:crosses val="autoZero"/>
        <c:auto val="1"/>
        <c:lblAlgn val="ctr"/>
        <c:lblOffset val="100"/>
        <c:noMultiLvlLbl val="0"/>
      </c:catAx>
      <c:valAx>
        <c:axId val="71949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71948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3838140278111959E-3"/>
          <c:y val="0.91722841021906443"/>
          <c:w val="0.98180992678792034"/>
          <c:h val="6.7949962809775888E-2"/>
        </c:manualLayout>
      </c:layout>
      <c:overlay val="0"/>
      <c:txPr>
        <a:bodyPr/>
        <a:lstStyle/>
        <a:p>
          <a:pPr>
            <a:defRPr sz="12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'Grupos de causas_DRSs_Interesse'!$A$88</c:f>
              <c:strCache>
                <c:ptCount val="1"/>
                <c:pt idx="0">
                  <c:v>Causas mal definidas</c:v>
                </c:pt>
              </c:strCache>
            </c:strRef>
          </c:tx>
          <c:marker>
            <c:symbol val="none"/>
          </c:marker>
          <c:trendline>
            <c:spPr>
              <a:ln w="22225">
                <a:prstDash val="sysDash"/>
              </a:ln>
            </c:spPr>
            <c:trendlineType val="linear"/>
            <c:dispRSqr val="0"/>
            <c:dispEq val="0"/>
          </c:trendline>
          <c:cat>
            <c:strRef>
              <c:f>'Grupos de causas_DRSs_Interesse'!$B$85:$H$85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causas_DRSs_Interesse'!$B$88:$H$88</c:f>
              <c:numCache>
                <c:formatCode>General</c:formatCode>
                <c:ptCount val="7"/>
                <c:pt idx="0">
                  <c:v>26</c:v>
                </c:pt>
                <c:pt idx="1">
                  <c:v>25</c:v>
                </c:pt>
                <c:pt idx="2">
                  <c:v>14</c:v>
                </c:pt>
                <c:pt idx="3">
                  <c:v>14</c:v>
                </c:pt>
                <c:pt idx="4">
                  <c:v>16</c:v>
                </c:pt>
                <c:pt idx="5">
                  <c:v>13</c:v>
                </c:pt>
                <c:pt idx="6">
                  <c:v>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'Grupos de causas_DRSs_Interesse'!$A$90</c:f>
              <c:strCache>
                <c:ptCount val="1"/>
                <c:pt idx="0">
                  <c:v>Causas externas</c:v>
                </c:pt>
              </c:strCache>
            </c:strRef>
          </c:tx>
          <c:marker>
            <c:symbol val="none"/>
          </c:marker>
          <c:cat>
            <c:strRef>
              <c:f>'Grupos de causas_DRSs_Interesse'!$B$85:$H$85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causas_DRSs_Interesse'!$B$90:$H$90</c:f>
              <c:numCache>
                <c:formatCode>General</c:formatCode>
                <c:ptCount val="7"/>
                <c:pt idx="0">
                  <c:v>14</c:v>
                </c:pt>
                <c:pt idx="1">
                  <c:v>9</c:v>
                </c:pt>
                <c:pt idx="2">
                  <c:v>10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054656"/>
        <c:axId val="72056192"/>
      </c:lineChart>
      <c:catAx>
        <c:axId val="7205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72056192"/>
        <c:crosses val="autoZero"/>
        <c:auto val="1"/>
        <c:lblAlgn val="ctr"/>
        <c:lblOffset val="100"/>
        <c:noMultiLvlLbl val="0"/>
      </c:catAx>
      <c:valAx>
        <c:axId val="72056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720546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96972460938899E-2"/>
          <c:y val="0.14914174646409442"/>
          <c:w val="0.92308387293669047"/>
          <c:h val="0.58675450066606138"/>
        </c:manualLayout>
      </c:layout>
      <c:barChart>
        <c:barDir val="col"/>
        <c:grouping val="percentStacked"/>
        <c:varyColors val="0"/>
        <c:ser>
          <c:idx val="3"/>
          <c:order val="0"/>
          <c:tx>
            <c:strRef>
              <c:f>'Grupos de causas_DRSs_Interesse'!$A$64</c:f>
              <c:strCache>
                <c:ptCount val="1"/>
                <c:pt idx="0">
                  <c:v>Doenças do Aparelho Respiratório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 algn="ctr">
                  <a:defRPr lang="pt-BR" sz="1200" b="1" i="0" u="none" strike="noStrike" kern="1200" baseline="0">
                    <a:solidFill>
                      <a:sysClr val="window" lastClr="FFFFFF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'Grupos de causas_DRSs_Interesse'!$B$60:$H$60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causas_DRSs_Interesse'!$B$64:$H$64</c:f>
              <c:numCache>
                <c:formatCode>General</c:formatCode>
                <c:ptCount val="7"/>
                <c:pt idx="0">
                  <c:v>16</c:v>
                </c:pt>
                <c:pt idx="1">
                  <c:v>19</c:v>
                </c:pt>
                <c:pt idx="2">
                  <c:v>11</c:v>
                </c:pt>
                <c:pt idx="3">
                  <c:v>11</c:v>
                </c:pt>
                <c:pt idx="4">
                  <c:v>10</c:v>
                </c:pt>
                <c:pt idx="5">
                  <c:v>13</c:v>
                </c:pt>
                <c:pt idx="6">
                  <c:v>16</c:v>
                </c:pt>
              </c:numCache>
            </c:numRef>
          </c:val>
        </c:ser>
        <c:ser>
          <c:idx val="5"/>
          <c:order val="1"/>
          <c:tx>
            <c:strRef>
              <c:f>'Grupos de causas_DRSs_Interesse'!$A$66</c:f>
              <c:strCache>
                <c:ptCount val="1"/>
                <c:pt idx="0">
                  <c:v>Doenças Infecciosas e Parasitárias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'Grupos de causas_DRSs_Interesse'!$B$60:$H$60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causas_DRSs_Interesse'!$B$66:$H$66</c:f>
              <c:numCache>
                <c:formatCode>General</c:formatCode>
                <c:ptCount val="7"/>
                <c:pt idx="0">
                  <c:v>11</c:v>
                </c:pt>
                <c:pt idx="1">
                  <c:v>15</c:v>
                </c:pt>
                <c:pt idx="2">
                  <c:v>10</c:v>
                </c:pt>
                <c:pt idx="3">
                  <c:v>13</c:v>
                </c:pt>
                <c:pt idx="4">
                  <c:v>9</c:v>
                </c:pt>
                <c:pt idx="5">
                  <c:v>6</c:v>
                </c:pt>
                <c:pt idx="6">
                  <c:v>16</c:v>
                </c:pt>
              </c:numCache>
            </c:numRef>
          </c:val>
        </c:ser>
        <c:ser>
          <c:idx val="6"/>
          <c:order val="2"/>
          <c:tx>
            <c:strRef>
              <c:f>'Grupos de causas_DRSs_Interesse'!$A$67</c:f>
              <c:strCache>
                <c:ptCount val="1"/>
                <c:pt idx="0">
                  <c:v>Doenças endócrinas, nutricionais e metabólicas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pt-BR" sz="1200" b="1" i="0" u="none" strike="noStrike" kern="1200" baseline="0">
                    <a:solidFill>
                      <a:sysClr val="window" lastClr="FFFFFF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'Grupos de causas_DRSs_Interesse'!$B$60:$H$60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causas_DRSs_Interesse'!$B$67:$H$67</c:f>
              <c:numCache>
                <c:formatCode>General</c:formatCode>
                <c:ptCount val="7"/>
                <c:pt idx="0">
                  <c:v>7</c:v>
                </c:pt>
                <c:pt idx="1">
                  <c:v>5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7</c:v>
                </c:pt>
              </c:numCache>
            </c:numRef>
          </c:val>
        </c:ser>
        <c:ser>
          <c:idx val="7"/>
          <c:order val="3"/>
          <c:tx>
            <c:strRef>
              <c:f>'Grupos de causas_DRSs_Interesse'!$A$68</c:f>
              <c:strCache>
                <c:ptCount val="1"/>
                <c:pt idx="0">
                  <c:v>Doenças do Aparelho Circulatório</c:v>
                </c:pt>
              </c:strCache>
            </c:strRef>
          </c:tx>
          <c:invertIfNegative val="0"/>
          <c:cat>
            <c:strRef>
              <c:f>'Grupos de causas_DRSs_Interesse'!$B$60:$H$60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causas_DRSs_Interesse'!$B$68:$H$68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8</c:v>
                </c:pt>
                <c:pt idx="3">
                  <c:v>4</c:v>
                </c:pt>
                <c:pt idx="4">
                  <c:v>7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ser>
          <c:idx val="8"/>
          <c:order val="4"/>
          <c:tx>
            <c:strRef>
              <c:f>'Grupos de causas_DRSs_Interesse'!$A$69</c:f>
              <c:strCache>
                <c:ptCount val="1"/>
                <c:pt idx="0">
                  <c:v>Doenças do Sistema Nervoso</c:v>
                </c:pt>
              </c:strCache>
            </c:strRef>
          </c:tx>
          <c:invertIfNegative val="0"/>
          <c:cat>
            <c:strRef>
              <c:f>'Grupos de causas_DRSs_Interesse'!$B$60:$H$60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causas_DRSs_Interesse'!$B$69:$H$69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ser>
          <c:idx val="9"/>
          <c:order val="5"/>
          <c:tx>
            <c:strRef>
              <c:f>'Grupos de causas_DRSs_Interesse'!$A$70</c:f>
              <c:strCache>
                <c:ptCount val="1"/>
                <c:pt idx="0">
                  <c:v>Doenças do sangue, órgãos hematopoiéticos e transtornos imunitários</c:v>
                </c:pt>
              </c:strCache>
            </c:strRef>
          </c:tx>
          <c:invertIfNegative val="0"/>
          <c:cat>
            <c:strRef>
              <c:f>'Grupos de causas_DRSs_Interesse'!$B$60:$H$60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causas_DRSs_Interesse'!$B$70:$H$70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10"/>
          <c:order val="6"/>
          <c:tx>
            <c:strRef>
              <c:f>'Grupos de causas_DRSs_Interesse'!$A$71</c:f>
              <c:strCache>
                <c:ptCount val="1"/>
                <c:pt idx="0">
                  <c:v>Neoplasias</c:v>
                </c:pt>
              </c:strCache>
            </c:strRef>
          </c:tx>
          <c:invertIfNegative val="0"/>
          <c:cat>
            <c:strRef>
              <c:f>'Grupos de causas_DRSs_Interesse'!$B$60:$H$60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causas_DRSs_Interesse'!$B$71:$H$71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1"/>
          <c:order val="7"/>
          <c:tx>
            <c:strRef>
              <c:f>'Grupos de causas_DRSs_Interesse'!$A$72</c:f>
              <c:strCache>
                <c:ptCount val="1"/>
                <c:pt idx="0">
                  <c:v>Doenças do Aparelho Digestivo</c:v>
                </c:pt>
              </c:strCache>
            </c:strRef>
          </c:tx>
          <c:invertIfNegative val="0"/>
          <c:cat>
            <c:strRef>
              <c:f>'Grupos de causas_DRSs_Interesse'!$B$60:$H$60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causas_DRSs_Interesse'!$B$72:$H$72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2"/>
          <c:order val="8"/>
          <c:tx>
            <c:strRef>
              <c:f>'Grupos de causas_DRSs_Interesse'!$A$73</c:f>
              <c:strCache>
                <c:ptCount val="1"/>
                <c:pt idx="0">
                  <c:v>Doenças da pele e tecido celular subcutâneo</c:v>
                </c:pt>
              </c:strCache>
            </c:strRef>
          </c:tx>
          <c:invertIfNegative val="0"/>
          <c:cat>
            <c:strRef>
              <c:f>'Grupos de causas_DRSs_Interesse'!$B$60:$H$60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causas_DRSs_Interesse'!$B$73:$H$73</c:f>
              <c:numCache>
                <c:formatCode>General</c:formatCode>
                <c:ptCount val="7"/>
                <c:pt idx="0">
                  <c:v>1</c:v>
                </c:pt>
              </c:numCache>
            </c:numRef>
          </c:val>
        </c:ser>
        <c:ser>
          <c:idx val="13"/>
          <c:order val="9"/>
          <c:tx>
            <c:strRef>
              <c:f>'Grupos de causas_DRSs_Interesse'!$A$74</c:f>
              <c:strCache>
                <c:ptCount val="1"/>
                <c:pt idx="0">
                  <c:v>Doenças do Aparelho Genitourinário</c:v>
                </c:pt>
              </c:strCache>
            </c:strRef>
          </c:tx>
          <c:invertIfNegative val="0"/>
          <c:cat>
            <c:strRef>
              <c:f>'Grupos de causas_DRSs_Interesse'!$B$60:$H$60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causas_DRSs_Interesse'!$B$74:$H$74</c:f>
              <c:numCache>
                <c:formatCode>General</c:formatCode>
                <c:ptCount val="7"/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218752"/>
        <c:axId val="98220288"/>
      </c:barChart>
      <c:catAx>
        <c:axId val="98218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98220288"/>
        <c:crosses val="autoZero"/>
        <c:auto val="1"/>
        <c:lblAlgn val="ctr"/>
        <c:lblOffset val="100"/>
        <c:noMultiLvlLbl val="0"/>
      </c:catAx>
      <c:valAx>
        <c:axId val="9822028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982187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8457215354082999"/>
          <c:w val="1"/>
          <c:h val="0.19879795347575696"/>
        </c:manualLayout>
      </c:layout>
      <c:overlay val="0"/>
      <c:txPr>
        <a:bodyPr/>
        <a:lstStyle/>
        <a:p>
          <a:pPr>
            <a:defRPr sz="10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pt-BR" sz="2400" dirty="0"/>
              <a:t>Porcentagem de Óbitos</a:t>
            </a:r>
            <a:r>
              <a:rPr lang="pt-BR" sz="2400" baseline="0" dirty="0"/>
              <a:t> </a:t>
            </a:r>
            <a:r>
              <a:rPr lang="pt-BR" sz="2400" baseline="0" dirty="0" smtClean="0"/>
              <a:t>Infantis Investigados no Estado  </a:t>
            </a:r>
            <a:r>
              <a:rPr lang="pt-BR" sz="2400" baseline="0" dirty="0"/>
              <a:t>de São Paulo</a:t>
            </a:r>
            <a:endParaRPr lang="pt-BR" sz="2400" dirty="0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Plan1!$A$36</c:f>
              <c:strCache>
                <c:ptCount val="1"/>
              </c:strCache>
            </c:strRef>
          </c:tx>
          <c:spPr>
            <a:ln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contourClr>
                <a:srgbClr val="000000"/>
              </a:contourClr>
            </a:sp3d>
          </c:spPr>
          <c:invertIfNegative val="0"/>
          <c:dLbls>
            <c:dLbl>
              <c:idx val="4"/>
              <c:layout>
                <c:manualLayout>
                  <c:x val="2.7694351683605296E-2"/>
                  <c:y val="-1.5853419532661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Plan1!$B$35:$F$35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Plan1!$B$36:$F$36</c:f>
              <c:numCache>
                <c:formatCode>General</c:formatCode>
                <c:ptCount val="5"/>
                <c:pt idx="0">
                  <c:v>35.979999999999997</c:v>
                </c:pt>
                <c:pt idx="1">
                  <c:v>88.19</c:v>
                </c:pt>
                <c:pt idx="2">
                  <c:v>95.98</c:v>
                </c:pt>
                <c:pt idx="3">
                  <c:v>90.45</c:v>
                </c:pt>
                <c:pt idx="4">
                  <c:v>60.41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032512"/>
        <c:axId val="144034048"/>
        <c:axId val="130427968"/>
      </c:bar3DChart>
      <c:catAx>
        <c:axId val="14403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pt-BR"/>
          </a:p>
        </c:txPr>
        <c:crossAx val="144034048"/>
        <c:crosses val="autoZero"/>
        <c:auto val="1"/>
        <c:lblAlgn val="ctr"/>
        <c:lblOffset val="100"/>
        <c:noMultiLvlLbl val="0"/>
      </c:catAx>
      <c:valAx>
        <c:axId val="144034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144032512"/>
        <c:crosses val="autoZero"/>
        <c:crossBetween val="between"/>
      </c:valAx>
      <c:serAx>
        <c:axId val="130427968"/>
        <c:scaling>
          <c:orientation val="minMax"/>
        </c:scaling>
        <c:delete val="1"/>
        <c:axPos val="b"/>
        <c:majorTickMark val="out"/>
        <c:minorTickMark val="none"/>
        <c:tickLblPos val="nextTo"/>
        <c:crossAx val="144034048"/>
        <c:crosses val="autoZero"/>
      </c:serAx>
      <c:spPr>
        <a:solidFill>
          <a:schemeClr val="tx1">
            <a:lumMod val="65000"/>
            <a:lumOff val="35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554881413543579E-2"/>
          <c:y val="4.8805997594309737E-2"/>
          <c:w val="0.93141154655910596"/>
          <c:h val="0.55818890909525942"/>
        </c:manualLayout>
      </c:layout>
      <c:lineChart>
        <c:grouping val="standard"/>
        <c:varyColors val="0"/>
        <c:ser>
          <c:idx val="0"/>
          <c:order val="0"/>
          <c:tx>
            <c:strRef>
              <c:f>'Grupos de causas ESP'!$A$2</c:f>
              <c:strCache>
                <c:ptCount val="1"/>
                <c:pt idx="0">
                  <c:v>Algumas afecções originadas no período perinatal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ESP'!$B$2:$H$2</c:f>
              <c:numCache>
                <c:formatCode>General</c:formatCode>
                <c:ptCount val="7"/>
                <c:pt idx="0">
                  <c:v>4607</c:v>
                </c:pt>
                <c:pt idx="1">
                  <c:v>4403</c:v>
                </c:pt>
                <c:pt idx="2">
                  <c:v>4422</c:v>
                </c:pt>
                <c:pt idx="3">
                  <c:v>4222</c:v>
                </c:pt>
                <c:pt idx="4">
                  <c:v>4120</c:v>
                </c:pt>
                <c:pt idx="5">
                  <c:v>4191</c:v>
                </c:pt>
                <c:pt idx="6">
                  <c:v>3996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'Grupos de causas ESP'!$A$3</c:f>
              <c:strCache>
                <c:ptCount val="1"/>
                <c:pt idx="0">
                  <c:v>Malformações congênitas, deformidades e anomalias cromossômicas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ESP'!$B$3:$H$3</c:f>
              <c:numCache>
                <c:formatCode>General</c:formatCode>
                <c:ptCount val="7"/>
                <c:pt idx="0">
                  <c:v>1498</c:v>
                </c:pt>
                <c:pt idx="1">
                  <c:v>1563</c:v>
                </c:pt>
                <c:pt idx="2">
                  <c:v>1524</c:v>
                </c:pt>
                <c:pt idx="3">
                  <c:v>1512</c:v>
                </c:pt>
                <c:pt idx="4">
                  <c:v>1505</c:v>
                </c:pt>
                <c:pt idx="5">
                  <c:v>1497</c:v>
                </c:pt>
                <c:pt idx="6">
                  <c:v>1563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'Grupos de causas ESP'!$A$4</c:f>
              <c:strCache>
                <c:ptCount val="1"/>
                <c:pt idx="0">
                  <c:v>Doenças do Aparelho Respiratório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ESP'!$B$4:$H$4</c:f>
              <c:numCache>
                <c:formatCode>General</c:formatCode>
                <c:ptCount val="7"/>
                <c:pt idx="0">
                  <c:v>476</c:v>
                </c:pt>
                <c:pt idx="1">
                  <c:v>431</c:v>
                </c:pt>
                <c:pt idx="2">
                  <c:v>391</c:v>
                </c:pt>
                <c:pt idx="3">
                  <c:v>376</c:v>
                </c:pt>
                <c:pt idx="4">
                  <c:v>422</c:v>
                </c:pt>
                <c:pt idx="5">
                  <c:v>375</c:v>
                </c:pt>
                <c:pt idx="6">
                  <c:v>355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'Grupos de causas ESP'!$A$5</c:f>
              <c:strCache>
                <c:ptCount val="1"/>
                <c:pt idx="0">
                  <c:v>Doenças Infecciosas e Parasitárias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ESP'!$B$5:$H$5</c:f>
              <c:numCache>
                <c:formatCode>General</c:formatCode>
                <c:ptCount val="7"/>
                <c:pt idx="0">
                  <c:v>325</c:v>
                </c:pt>
                <c:pt idx="1">
                  <c:v>284</c:v>
                </c:pt>
                <c:pt idx="2">
                  <c:v>300</c:v>
                </c:pt>
                <c:pt idx="3">
                  <c:v>289</c:v>
                </c:pt>
                <c:pt idx="4">
                  <c:v>247</c:v>
                </c:pt>
                <c:pt idx="5">
                  <c:v>281</c:v>
                </c:pt>
                <c:pt idx="6">
                  <c:v>276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'Grupos de causas ESP'!$A$6</c:f>
              <c:strCache>
                <c:ptCount val="1"/>
                <c:pt idx="0">
                  <c:v>Causas mal definidas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ESP'!$B$6:$H$6</c:f>
              <c:numCache>
                <c:formatCode>General</c:formatCode>
                <c:ptCount val="7"/>
                <c:pt idx="0">
                  <c:v>256</c:v>
                </c:pt>
                <c:pt idx="1">
                  <c:v>268</c:v>
                </c:pt>
                <c:pt idx="2">
                  <c:v>217</c:v>
                </c:pt>
                <c:pt idx="3">
                  <c:v>226</c:v>
                </c:pt>
                <c:pt idx="4">
                  <c:v>187</c:v>
                </c:pt>
                <c:pt idx="5">
                  <c:v>180</c:v>
                </c:pt>
                <c:pt idx="6">
                  <c:v>241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'Grupos de causas ESP'!$A$7</c:f>
              <c:strCache>
                <c:ptCount val="1"/>
                <c:pt idx="0">
                  <c:v>Causas externas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ESP'!$B$7:$H$7</c:f>
              <c:numCache>
                <c:formatCode>General</c:formatCode>
                <c:ptCount val="7"/>
                <c:pt idx="0">
                  <c:v>179</c:v>
                </c:pt>
                <c:pt idx="1">
                  <c:v>200</c:v>
                </c:pt>
                <c:pt idx="2">
                  <c:v>216</c:v>
                </c:pt>
                <c:pt idx="3">
                  <c:v>191</c:v>
                </c:pt>
                <c:pt idx="4">
                  <c:v>208</c:v>
                </c:pt>
                <c:pt idx="5">
                  <c:v>211</c:v>
                </c:pt>
                <c:pt idx="6">
                  <c:v>192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'Grupos de causas ESP'!$A$8</c:f>
              <c:strCache>
                <c:ptCount val="1"/>
                <c:pt idx="0">
                  <c:v>Doenças do Sistema Nervoso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ESP'!$B$8:$H$8</c:f>
              <c:numCache>
                <c:formatCode>General</c:formatCode>
                <c:ptCount val="7"/>
                <c:pt idx="0">
                  <c:v>149</c:v>
                </c:pt>
                <c:pt idx="1">
                  <c:v>117</c:v>
                </c:pt>
                <c:pt idx="2">
                  <c:v>125</c:v>
                </c:pt>
                <c:pt idx="3">
                  <c:v>102</c:v>
                </c:pt>
                <c:pt idx="4">
                  <c:v>102</c:v>
                </c:pt>
                <c:pt idx="5">
                  <c:v>96</c:v>
                </c:pt>
                <c:pt idx="6">
                  <c:v>89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'Grupos de causas ESP'!$A$9</c:f>
              <c:strCache>
                <c:ptCount val="1"/>
                <c:pt idx="0">
                  <c:v>Doenças do Aparelho Circulatório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ESP'!$B$9:$H$9</c:f>
              <c:numCache>
                <c:formatCode>General</c:formatCode>
                <c:ptCount val="7"/>
                <c:pt idx="0">
                  <c:v>94</c:v>
                </c:pt>
                <c:pt idx="1">
                  <c:v>95</c:v>
                </c:pt>
                <c:pt idx="2">
                  <c:v>106</c:v>
                </c:pt>
                <c:pt idx="3">
                  <c:v>90</c:v>
                </c:pt>
                <c:pt idx="4">
                  <c:v>89</c:v>
                </c:pt>
                <c:pt idx="5">
                  <c:v>82</c:v>
                </c:pt>
                <c:pt idx="6">
                  <c:v>68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'Grupos de causas ESP'!$A$10</c:f>
              <c:strCache>
                <c:ptCount val="1"/>
                <c:pt idx="0">
                  <c:v>Doenças do Aparelho Digestivo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ESP'!$B$10:$H$10</c:f>
              <c:numCache>
                <c:formatCode>General</c:formatCode>
                <c:ptCount val="7"/>
                <c:pt idx="0">
                  <c:v>70</c:v>
                </c:pt>
                <c:pt idx="1">
                  <c:v>60</c:v>
                </c:pt>
                <c:pt idx="2">
                  <c:v>55</c:v>
                </c:pt>
                <c:pt idx="3">
                  <c:v>51</c:v>
                </c:pt>
                <c:pt idx="4">
                  <c:v>49</c:v>
                </c:pt>
                <c:pt idx="5">
                  <c:v>55</c:v>
                </c:pt>
                <c:pt idx="6">
                  <c:v>49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'Grupos de causas ESP'!$A$11</c:f>
              <c:strCache>
                <c:ptCount val="1"/>
                <c:pt idx="0">
                  <c:v>Doenças endócrinas, nutricionais e metabólicas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ESP'!$B$11:$H$11</c:f>
              <c:numCache>
                <c:formatCode>General</c:formatCode>
                <c:ptCount val="7"/>
                <c:pt idx="0">
                  <c:v>64</c:v>
                </c:pt>
                <c:pt idx="1">
                  <c:v>45</c:v>
                </c:pt>
                <c:pt idx="2">
                  <c:v>50</c:v>
                </c:pt>
                <c:pt idx="3">
                  <c:v>56</c:v>
                </c:pt>
                <c:pt idx="4">
                  <c:v>48</c:v>
                </c:pt>
                <c:pt idx="5">
                  <c:v>43</c:v>
                </c:pt>
                <c:pt idx="6">
                  <c:v>43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'Grupos de causas ESP'!$A$12</c:f>
              <c:strCache>
                <c:ptCount val="1"/>
                <c:pt idx="0">
                  <c:v>Doenças do Aparelho Genitourinário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ESP'!$B$12:$H$12</c:f>
              <c:numCache>
                <c:formatCode>General</c:formatCode>
                <c:ptCount val="7"/>
                <c:pt idx="0">
                  <c:v>32</c:v>
                </c:pt>
                <c:pt idx="1">
                  <c:v>24</c:v>
                </c:pt>
                <c:pt idx="2">
                  <c:v>37</c:v>
                </c:pt>
                <c:pt idx="3">
                  <c:v>20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'Grupos de causas ESP'!$A$13</c:f>
              <c:strCache>
                <c:ptCount val="1"/>
                <c:pt idx="0">
                  <c:v>Neoplasias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ESP'!$B$13:$H$13</c:f>
              <c:numCache>
                <c:formatCode>General</c:formatCode>
                <c:ptCount val="7"/>
                <c:pt idx="0">
                  <c:v>32</c:v>
                </c:pt>
                <c:pt idx="1">
                  <c:v>34</c:v>
                </c:pt>
                <c:pt idx="2">
                  <c:v>23</c:v>
                </c:pt>
                <c:pt idx="3">
                  <c:v>25</c:v>
                </c:pt>
                <c:pt idx="4">
                  <c:v>25</c:v>
                </c:pt>
                <c:pt idx="5">
                  <c:v>39</c:v>
                </c:pt>
                <c:pt idx="6">
                  <c:v>28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'Grupos de causas ESP'!$A$14</c:f>
              <c:strCache>
                <c:ptCount val="1"/>
                <c:pt idx="0">
                  <c:v>Doenças do sangue, órgãos hematopoiéticos e transtornos imunitários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ESP'!$B$14:$H$14</c:f>
              <c:numCache>
                <c:formatCode>General</c:formatCode>
                <c:ptCount val="7"/>
                <c:pt idx="0">
                  <c:v>19</c:v>
                </c:pt>
                <c:pt idx="1">
                  <c:v>36</c:v>
                </c:pt>
                <c:pt idx="2">
                  <c:v>22</c:v>
                </c:pt>
                <c:pt idx="3">
                  <c:v>19</c:v>
                </c:pt>
                <c:pt idx="4">
                  <c:v>32</c:v>
                </c:pt>
                <c:pt idx="5">
                  <c:v>25</c:v>
                </c:pt>
                <c:pt idx="6">
                  <c:v>26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'Grupos de causas ESP'!$A$15</c:f>
              <c:strCache>
                <c:ptCount val="1"/>
                <c:pt idx="0">
                  <c:v>Doenças da pele e tecido celular subcutâneo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ESP'!$B$15:$H$15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'Grupos de causas ESP'!$A$16</c:f>
              <c:strCache>
                <c:ptCount val="1"/>
                <c:pt idx="0">
                  <c:v>Doenças do ouvido e da apófise mastóide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ESP'!$B$16:$H$16</c:f>
              <c:numCache>
                <c:formatCode>General</c:formatCode>
                <c:ptCount val="7"/>
                <c:pt idx="0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'Grupos de causas ESP'!$A$17</c:f>
              <c:strCache>
                <c:ptCount val="1"/>
                <c:pt idx="0">
                  <c:v>Doenças do sistema osteomuscular e do tecido conjuntivo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ESP'!$B$17:$H$17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3">
                  <c:v>1</c:v>
                </c:pt>
                <c:pt idx="4">
                  <c:v>2</c:v>
                </c:pt>
                <c:pt idx="6">
                  <c:v>1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'Grupos de causas ESP'!$A$18</c:f>
              <c:strCache>
                <c:ptCount val="1"/>
                <c:pt idx="0">
                  <c:v>Gravidez, parto e puerpério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ESP'!$B$18:$H$18</c:f>
              <c:numCache>
                <c:formatCode>General</c:formatCode>
                <c:ptCount val="7"/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6">
                  <c:v>1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'Grupos de causas ESP'!$A$19</c:f>
              <c:strCache>
                <c:ptCount val="1"/>
                <c:pt idx="0">
                  <c:v>Transtornos mentais e comportamentais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ESP'!$B$19:$H$19</c:f>
              <c:numCache>
                <c:formatCode>General</c:formatCode>
                <c:ptCount val="7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961600"/>
        <c:axId val="67963136"/>
      </c:lineChart>
      <c:catAx>
        <c:axId val="67961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100" b="1"/>
            </a:pPr>
            <a:endParaRPr lang="pt-BR"/>
          </a:p>
        </c:txPr>
        <c:crossAx val="67963136"/>
        <c:crosses val="autoZero"/>
        <c:auto val="1"/>
        <c:lblAlgn val="ctr"/>
        <c:lblOffset val="100"/>
        <c:noMultiLvlLbl val="0"/>
      </c:catAx>
      <c:valAx>
        <c:axId val="67963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100" b="1"/>
            </a:pPr>
            <a:endParaRPr lang="pt-BR"/>
          </a:p>
        </c:txPr>
        <c:crossAx val="679616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7734668599723994E-3"/>
          <c:y val="0.66420989513997308"/>
          <c:w val="0.98353787136599147"/>
          <c:h val="0.2941077258473827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'Grupos de causas ESP'!$A$2</c:f>
              <c:strCache>
                <c:ptCount val="1"/>
                <c:pt idx="0">
                  <c:v>Algumas afecções originadas no período perinatal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ESP'!$B$2:$H$2</c:f>
              <c:numCache>
                <c:formatCode>General</c:formatCode>
                <c:ptCount val="7"/>
                <c:pt idx="0">
                  <c:v>4607</c:v>
                </c:pt>
                <c:pt idx="1">
                  <c:v>4403</c:v>
                </c:pt>
                <c:pt idx="2">
                  <c:v>4422</c:v>
                </c:pt>
                <c:pt idx="3">
                  <c:v>4222</c:v>
                </c:pt>
                <c:pt idx="4">
                  <c:v>4120</c:v>
                </c:pt>
                <c:pt idx="5">
                  <c:v>4191</c:v>
                </c:pt>
                <c:pt idx="6">
                  <c:v>3996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'Grupos de causas ESP'!$A$3</c:f>
              <c:strCache>
                <c:ptCount val="1"/>
                <c:pt idx="0">
                  <c:v>Malformações congênitas, deformidades e anomalias cromossômicas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ESP'!$B$3:$H$3</c:f>
              <c:numCache>
                <c:formatCode>General</c:formatCode>
                <c:ptCount val="7"/>
                <c:pt idx="0">
                  <c:v>1498</c:v>
                </c:pt>
                <c:pt idx="1">
                  <c:v>1563</c:v>
                </c:pt>
                <c:pt idx="2">
                  <c:v>1524</c:v>
                </c:pt>
                <c:pt idx="3">
                  <c:v>1512</c:v>
                </c:pt>
                <c:pt idx="4">
                  <c:v>1505</c:v>
                </c:pt>
                <c:pt idx="5">
                  <c:v>1497</c:v>
                </c:pt>
                <c:pt idx="6">
                  <c:v>1563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009984"/>
        <c:axId val="68011520"/>
      </c:lineChart>
      <c:catAx>
        <c:axId val="68009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68011520"/>
        <c:crosses val="autoZero"/>
        <c:auto val="1"/>
        <c:lblAlgn val="ctr"/>
        <c:lblOffset val="100"/>
        <c:noMultiLvlLbl val="0"/>
      </c:catAx>
      <c:valAx>
        <c:axId val="68011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68009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314133592991716E-3"/>
          <c:y val="0.88286419579740039"/>
          <c:w val="0.97827370865205465"/>
          <c:h val="0.10082591807856699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'Grupos de causas ESP'!$A$6</c:f>
              <c:strCache>
                <c:ptCount val="1"/>
                <c:pt idx="0">
                  <c:v>Causas mal definidas</c:v>
                </c:pt>
              </c:strCache>
            </c:strRef>
          </c:tx>
          <c:marker>
            <c:symbol val="none"/>
          </c:marker>
          <c:trendline>
            <c:spPr>
              <a:ln w="22225">
                <a:prstDash val="sysDash"/>
              </a:ln>
            </c:spPr>
            <c:trendlineType val="linear"/>
            <c:dispRSqr val="0"/>
            <c:dispEq val="0"/>
          </c:trendline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ESP'!$B$6:$H$6</c:f>
              <c:numCache>
                <c:formatCode>General</c:formatCode>
                <c:ptCount val="7"/>
                <c:pt idx="0">
                  <c:v>256</c:v>
                </c:pt>
                <c:pt idx="1">
                  <c:v>268</c:v>
                </c:pt>
                <c:pt idx="2">
                  <c:v>217</c:v>
                </c:pt>
                <c:pt idx="3">
                  <c:v>226</c:v>
                </c:pt>
                <c:pt idx="4">
                  <c:v>187</c:v>
                </c:pt>
                <c:pt idx="5">
                  <c:v>180</c:v>
                </c:pt>
                <c:pt idx="6">
                  <c:v>241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'Grupos de causas ESP'!$A$7</c:f>
              <c:strCache>
                <c:ptCount val="1"/>
                <c:pt idx="0">
                  <c:v>Causas externas</c:v>
                </c:pt>
              </c:strCache>
            </c:strRef>
          </c:tx>
          <c:marker>
            <c:symbol val="none"/>
          </c:marker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ESP'!$B$7:$H$7</c:f>
              <c:numCache>
                <c:formatCode>General</c:formatCode>
                <c:ptCount val="7"/>
                <c:pt idx="0">
                  <c:v>179</c:v>
                </c:pt>
                <c:pt idx="1">
                  <c:v>200</c:v>
                </c:pt>
                <c:pt idx="2">
                  <c:v>216</c:v>
                </c:pt>
                <c:pt idx="3">
                  <c:v>191</c:v>
                </c:pt>
                <c:pt idx="4">
                  <c:v>208</c:v>
                </c:pt>
                <c:pt idx="5">
                  <c:v>211</c:v>
                </c:pt>
                <c:pt idx="6">
                  <c:v>192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727424"/>
        <c:axId val="74728960"/>
      </c:lineChart>
      <c:catAx>
        <c:axId val="74727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74728960"/>
        <c:crosses val="autoZero"/>
        <c:auto val="1"/>
        <c:lblAlgn val="ctr"/>
        <c:lblOffset val="100"/>
        <c:noMultiLvlLbl val="0"/>
      </c:catAx>
      <c:valAx>
        <c:axId val="74728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747274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'Grupos de causas ESP'!$A$4</c:f>
              <c:strCache>
                <c:ptCount val="1"/>
                <c:pt idx="0">
                  <c:v>Doenças do Aparelho Respiratório</c:v>
                </c:pt>
              </c:strCache>
            </c:strRef>
          </c:tx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ESP'!$B$4:$H$4</c:f>
              <c:numCache>
                <c:formatCode>General</c:formatCode>
                <c:ptCount val="7"/>
                <c:pt idx="0">
                  <c:v>476</c:v>
                </c:pt>
                <c:pt idx="1">
                  <c:v>431</c:v>
                </c:pt>
                <c:pt idx="2">
                  <c:v>391</c:v>
                </c:pt>
                <c:pt idx="3">
                  <c:v>376</c:v>
                </c:pt>
                <c:pt idx="4">
                  <c:v>422</c:v>
                </c:pt>
                <c:pt idx="5">
                  <c:v>375</c:v>
                </c:pt>
                <c:pt idx="6">
                  <c:v>355</c:v>
                </c:pt>
              </c:numCache>
            </c:numRef>
          </c:val>
        </c:ser>
        <c:ser>
          <c:idx val="1"/>
          <c:order val="1"/>
          <c:tx>
            <c:strRef>
              <c:f>'Grupos de causas ESP'!$A$5</c:f>
              <c:strCache>
                <c:ptCount val="1"/>
                <c:pt idx="0">
                  <c:v>Doenças Infecciosas e Parasitárias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pt-BR" sz="1200" b="1" i="0" u="none" strike="noStrike" kern="1200" baseline="0">
                    <a:solidFill>
                      <a:sysClr val="window" lastClr="FFFFFF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ESP'!$B$5:$H$5</c:f>
              <c:numCache>
                <c:formatCode>General</c:formatCode>
                <c:ptCount val="7"/>
                <c:pt idx="0">
                  <c:v>325</c:v>
                </c:pt>
                <c:pt idx="1">
                  <c:v>284</c:v>
                </c:pt>
                <c:pt idx="2">
                  <c:v>300</c:v>
                </c:pt>
                <c:pt idx="3">
                  <c:v>289</c:v>
                </c:pt>
                <c:pt idx="4">
                  <c:v>247</c:v>
                </c:pt>
                <c:pt idx="5">
                  <c:v>281</c:v>
                </c:pt>
                <c:pt idx="6">
                  <c:v>276</c:v>
                </c:pt>
              </c:numCache>
            </c:numRef>
          </c:val>
        </c:ser>
        <c:ser>
          <c:idx val="2"/>
          <c:order val="2"/>
          <c:tx>
            <c:strRef>
              <c:f>'Grupos de causas ESP'!$A$8</c:f>
              <c:strCache>
                <c:ptCount val="1"/>
                <c:pt idx="0">
                  <c:v>Doenças do Sistema Nervoso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pt-BR" sz="1200" b="1" i="0" u="none" strike="noStrike" kern="1200" baseline="0">
                    <a:solidFill>
                      <a:sysClr val="window" lastClr="FFFFFF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ESP'!$B$8:$H$8</c:f>
              <c:numCache>
                <c:formatCode>General</c:formatCode>
                <c:ptCount val="7"/>
                <c:pt idx="0">
                  <c:v>149</c:v>
                </c:pt>
                <c:pt idx="1">
                  <c:v>117</c:v>
                </c:pt>
                <c:pt idx="2">
                  <c:v>125</c:v>
                </c:pt>
                <c:pt idx="3">
                  <c:v>102</c:v>
                </c:pt>
                <c:pt idx="4">
                  <c:v>102</c:v>
                </c:pt>
                <c:pt idx="5">
                  <c:v>96</c:v>
                </c:pt>
                <c:pt idx="6">
                  <c:v>89</c:v>
                </c:pt>
              </c:numCache>
            </c:numRef>
          </c:val>
        </c:ser>
        <c:ser>
          <c:idx val="3"/>
          <c:order val="3"/>
          <c:tx>
            <c:strRef>
              <c:f>'Grupos de causas ESP'!$A$9</c:f>
              <c:strCache>
                <c:ptCount val="1"/>
                <c:pt idx="0">
                  <c:v>Doenças do Aparelho Circulatório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pt-BR" sz="1200" b="1" i="0" u="none" strike="noStrike" kern="1200" baseline="0">
                    <a:solidFill>
                      <a:sysClr val="window" lastClr="FFFFFF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ESP'!$B$9:$H$9</c:f>
              <c:numCache>
                <c:formatCode>General</c:formatCode>
                <c:ptCount val="7"/>
                <c:pt idx="0">
                  <c:v>94</c:v>
                </c:pt>
                <c:pt idx="1">
                  <c:v>95</c:v>
                </c:pt>
                <c:pt idx="2">
                  <c:v>106</c:v>
                </c:pt>
                <c:pt idx="3">
                  <c:v>90</c:v>
                </c:pt>
                <c:pt idx="4">
                  <c:v>89</c:v>
                </c:pt>
                <c:pt idx="5">
                  <c:v>82</c:v>
                </c:pt>
                <c:pt idx="6">
                  <c:v>68</c:v>
                </c:pt>
              </c:numCache>
            </c:numRef>
          </c:val>
        </c:ser>
        <c:ser>
          <c:idx val="4"/>
          <c:order val="4"/>
          <c:tx>
            <c:strRef>
              <c:f>'Grupos de causas ESP'!$A$10</c:f>
              <c:strCache>
                <c:ptCount val="1"/>
                <c:pt idx="0">
                  <c:v>Doenças do Aparelho Digestivo</c:v>
                </c:pt>
              </c:strCache>
            </c:strRef>
          </c:tx>
          <c:invertIfNegative val="0"/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ESP'!$B$10:$H$10</c:f>
              <c:numCache>
                <c:formatCode>General</c:formatCode>
                <c:ptCount val="7"/>
                <c:pt idx="0">
                  <c:v>70</c:v>
                </c:pt>
                <c:pt idx="1">
                  <c:v>60</c:v>
                </c:pt>
                <c:pt idx="2">
                  <c:v>55</c:v>
                </c:pt>
                <c:pt idx="3">
                  <c:v>51</c:v>
                </c:pt>
                <c:pt idx="4">
                  <c:v>49</c:v>
                </c:pt>
                <c:pt idx="5">
                  <c:v>55</c:v>
                </c:pt>
                <c:pt idx="6">
                  <c:v>49</c:v>
                </c:pt>
              </c:numCache>
            </c:numRef>
          </c:val>
        </c:ser>
        <c:ser>
          <c:idx val="5"/>
          <c:order val="5"/>
          <c:tx>
            <c:strRef>
              <c:f>'Grupos de causas ESP'!$A$11</c:f>
              <c:strCache>
                <c:ptCount val="1"/>
                <c:pt idx="0">
                  <c:v>Doenças endócrinas, nutricionais e metabólicas</c:v>
                </c:pt>
              </c:strCache>
            </c:strRef>
          </c:tx>
          <c:invertIfNegative val="0"/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ESP'!$B$11:$H$11</c:f>
              <c:numCache>
                <c:formatCode>General</c:formatCode>
                <c:ptCount val="7"/>
                <c:pt idx="0">
                  <c:v>64</c:v>
                </c:pt>
                <c:pt idx="1">
                  <c:v>45</c:v>
                </c:pt>
                <c:pt idx="2">
                  <c:v>50</c:v>
                </c:pt>
                <c:pt idx="3">
                  <c:v>56</c:v>
                </c:pt>
                <c:pt idx="4">
                  <c:v>48</c:v>
                </c:pt>
                <c:pt idx="5">
                  <c:v>43</c:v>
                </c:pt>
                <c:pt idx="6">
                  <c:v>43</c:v>
                </c:pt>
              </c:numCache>
            </c:numRef>
          </c:val>
        </c:ser>
        <c:ser>
          <c:idx val="6"/>
          <c:order val="6"/>
          <c:tx>
            <c:strRef>
              <c:f>'Grupos de causas ESP'!$A$12</c:f>
              <c:strCache>
                <c:ptCount val="1"/>
                <c:pt idx="0">
                  <c:v>Doenças do Aparelho Genitourinário</c:v>
                </c:pt>
              </c:strCache>
            </c:strRef>
          </c:tx>
          <c:invertIfNegative val="0"/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ESP'!$B$12:$H$12</c:f>
              <c:numCache>
                <c:formatCode>General</c:formatCode>
                <c:ptCount val="7"/>
                <c:pt idx="0">
                  <c:v>32</c:v>
                </c:pt>
                <c:pt idx="1">
                  <c:v>24</c:v>
                </c:pt>
                <c:pt idx="2">
                  <c:v>37</c:v>
                </c:pt>
                <c:pt idx="3">
                  <c:v>20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</c:numCache>
            </c:numRef>
          </c:val>
        </c:ser>
        <c:ser>
          <c:idx val="7"/>
          <c:order val="7"/>
          <c:tx>
            <c:strRef>
              <c:f>'Grupos de causas ESP'!$A$13</c:f>
              <c:strCache>
                <c:ptCount val="1"/>
                <c:pt idx="0">
                  <c:v>Neoplasias</c:v>
                </c:pt>
              </c:strCache>
            </c:strRef>
          </c:tx>
          <c:invertIfNegative val="0"/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ESP'!$B$13:$H$13</c:f>
              <c:numCache>
                <c:formatCode>General</c:formatCode>
                <c:ptCount val="7"/>
                <c:pt idx="0">
                  <c:v>32</c:v>
                </c:pt>
                <c:pt idx="1">
                  <c:v>34</c:v>
                </c:pt>
                <c:pt idx="2">
                  <c:v>23</c:v>
                </c:pt>
                <c:pt idx="3">
                  <c:v>25</c:v>
                </c:pt>
                <c:pt idx="4">
                  <c:v>25</c:v>
                </c:pt>
                <c:pt idx="5">
                  <c:v>39</c:v>
                </c:pt>
                <c:pt idx="6">
                  <c:v>28</c:v>
                </c:pt>
              </c:numCache>
            </c:numRef>
          </c:val>
        </c:ser>
        <c:ser>
          <c:idx val="8"/>
          <c:order val="8"/>
          <c:tx>
            <c:strRef>
              <c:f>'Grupos de causas ESP'!$A$14</c:f>
              <c:strCache>
                <c:ptCount val="1"/>
                <c:pt idx="0">
                  <c:v>Doenças do sangue, órgãos hematopoiéticos e transtornos imunitários</c:v>
                </c:pt>
              </c:strCache>
            </c:strRef>
          </c:tx>
          <c:invertIfNegative val="0"/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ESP'!$B$14:$H$14</c:f>
              <c:numCache>
                <c:formatCode>General</c:formatCode>
                <c:ptCount val="7"/>
                <c:pt idx="0">
                  <c:v>19</c:v>
                </c:pt>
                <c:pt idx="1">
                  <c:v>36</c:v>
                </c:pt>
                <c:pt idx="2">
                  <c:v>22</c:v>
                </c:pt>
                <c:pt idx="3">
                  <c:v>19</c:v>
                </c:pt>
                <c:pt idx="4">
                  <c:v>32</c:v>
                </c:pt>
                <c:pt idx="5">
                  <c:v>25</c:v>
                </c:pt>
                <c:pt idx="6">
                  <c:v>26</c:v>
                </c:pt>
              </c:numCache>
            </c:numRef>
          </c:val>
        </c:ser>
        <c:ser>
          <c:idx val="9"/>
          <c:order val="9"/>
          <c:tx>
            <c:strRef>
              <c:f>'Grupos de causas ESP'!$A$15</c:f>
              <c:strCache>
                <c:ptCount val="1"/>
                <c:pt idx="0">
                  <c:v>Doenças da pele e tecido celular subcutâneo</c:v>
                </c:pt>
              </c:strCache>
            </c:strRef>
          </c:tx>
          <c:invertIfNegative val="0"/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ESP'!$B$15:$H$15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ser>
          <c:idx val="10"/>
          <c:order val="10"/>
          <c:tx>
            <c:strRef>
              <c:f>'Grupos de causas ESP'!$A$16</c:f>
              <c:strCache>
                <c:ptCount val="1"/>
                <c:pt idx="0">
                  <c:v>Doenças do ouvido e da apófise mastóide</c:v>
                </c:pt>
              </c:strCache>
            </c:strRef>
          </c:tx>
          <c:invertIfNegative val="0"/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ESP'!$B$16:$H$16</c:f>
              <c:numCache>
                <c:formatCode>General</c:formatCode>
                <c:ptCount val="7"/>
                <c:pt idx="0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1"/>
          <c:order val="11"/>
          <c:tx>
            <c:strRef>
              <c:f>'Grupos de causas ESP'!$A$17</c:f>
              <c:strCache>
                <c:ptCount val="1"/>
                <c:pt idx="0">
                  <c:v>Doenças do sistema osteomuscular e do tecido conjuntivo</c:v>
                </c:pt>
              </c:strCache>
            </c:strRef>
          </c:tx>
          <c:invertIfNegative val="0"/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ESP'!$B$17:$H$17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3">
                  <c:v>1</c:v>
                </c:pt>
                <c:pt idx="4">
                  <c:v>2</c:v>
                </c:pt>
                <c:pt idx="6">
                  <c:v>1</c:v>
                </c:pt>
              </c:numCache>
            </c:numRef>
          </c:val>
        </c:ser>
        <c:ser>
          <c:idx val="12"/>
          <c:order val="12"/>
          <c:tx>
            <c:strRef>
              <c:f>'Grupos de causas ESP'!$A$18</c:f>
              <c:strCache>
                <c:ptCount val="1"/>
                <c:pt idx="0">
                  <c:v>Gravidez, parto e puerpério</c:v>
                </c:pt>
              </c:strCache>
            </c:strRef>
          </c:tx>
          <c:invertIfNegative val="0"/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ESP'!$B$18:$H$18</c:f>
              <c:numCache>
                <c:formatCode>General</c:formatCode>
                <c:ptCount val="7"/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6">
                  <c:v>1</c:v>
                </c:pt>
              </c:numCache>
            </c:numRef>
          </c:val>
        </c:ser>
        <c:ser>
          <c:idx val="13"/>
          <c:order val="13"/>
          <c:tx>
            <c:strRef>
              <c:f>'Grupos de causas ESP'!$A$19</c:f>
              <c:strCache>
                <c:ptCount val="1"/>
                <c:pt idx="0">
                  <c:v>Transtornos mentais e comportamentais</c:v>
                </c:pt>
              </c:strCache>
            </c:strRef>
          </c:tx>
          <c:invertIfNegative val="0"/>
          <c:cat>
            <c:strRef>
              <c:f>'Grupos de causas ESP'!$B$1:$H$1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 ESP'!$B$19:$H$19</c:f>
              <c:numCache>
                <c:formatCode>General</c:formatCode>
                <c:ptCount val="7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267520"/>
        <c:axId val="76269056"/>
      </c:barChart>
      <c:catAx>
        <c:axId val="76267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100" b="1"/>
            </a:pPr>
            <a:endParaRPr lang="pt-BR"/>
          </a:p>
        </c:txPr>
        <c:crossAx val="76269056"/>
        <c:crosses val="autoZero"/>
        <c:auto val="1"/>
        <c:lblAlgn val="ctr"/>
        <c:lblOffset val="100"/>
        <c:noMultiLvlLbl val="0"/>
      </c:catAx>
      <c:valAx>
        <c:axId val="7626905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762675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055671366047864E-2"/>
          <c:y val="0.69942020547958661"/>
          <c:w val="0.9749074778450687"/>
          <c:h val="0.28561253980955836"/>
        </c:manualLayout>
      </c:layout>
      <c:overlay val="0"/>
      <c:txPr>
        <a:bodyPr/>
        <a:lstStyle/>
        <a:p>
          <a:pPr>
            <a:defRPr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'Grupos de causas_DRSs_Interesse'!$A$3</c:f>
              <c:strCache>
                <c:ptCount val="1"/>
                <c:pt idx="0">
                  <c:v>Algumas afecções originadas no período perinatal</c:v>
                </c:pt>
              </c:strCache>
            </c:strRef>
          </c:tx>
          <c:marker>
            <c:symbol val="none"/>
          </c:marker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causas_DRSs_Interesse'!$B$3:$H$3</c:f>
              <c:numCache>
                <c:formatCode>General</c:formatCode>
                <c:ptCount val="7"/>
                <c:pt idx="0">
                  <c:v>2269</c:v>
                </c:pt>
                <c:pt idx="1">
                  <c:v>2231</c:v>
                </c:pt>
                <c:pt idx="2">
                  <c:v>2231</c:v>
                </c:pt>
                <c:pt idx="3">
                  <c:v>2126</c:v>
                </c:pt>
                <c:pt idx="4">
                  <c:v>2019</c:v>
                </c:pt>
                <c:pt idx="5">
                  <c:v>2144</c:v>
                </c:pt>
                <c:pt idx="6">
                  <c:v>2014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'Grupos de causas_DRSs_Interesse'!$A$4</c:f>
              <c:strCache>
                <c:ptCount val="1"/>
                <c:pt idx="0">
                  <c:v>Malformações congênitas, deformidades e anomalias cromossômicas</c:v>
                </c:pt>
              </c:strCache>
            </c:strRef>
          </c:tx>
          <c:marker>
            <c:symbol val="none"/>
          </c:marker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causas_DRSs_Interesse'!$B$4:$H$4</c:f>
              <c:numCache>
                <c:formatCode>General</c:formatCode>
                <c:ptCount val="7"/>
                <c:pt idx="0">
                  <c:v>757</c:v>
                </c:pt>
                <c:pt idx="1">
                  <c:v>805</c:v>
                </c:pt>
                <c:pt idx="2">
                  <c:v>769</c:v>
                </c:pt>
                <c:pt idx="3">
                  <c:v>790</c:v>
                </c:pt>
                <c:pt idx="4">
                  <c:v>748</c:v>
                </c:pt>
                <c:pt idx="5">
                  <c:v>774</c:v>
                </c:pt>
                <c:pt idx="6">
                  <c:v>839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283264"/>
        <c:axId val="86185088"/>
      </c:lineChart>
      <c:catAx>
        <c:axId val="76283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/>
        </c:spPr>
        <c:crossAx val="86185088"/>
        <c:crosses val="autoZero"/>
        <c:auto val="1"/>
        <c:lblAlgn val="ctr"/>
        <c:lblOffset val="100"/>
        <c:noMultiLvlLbl val="0"/>
      </c:catAx>
      <c:valAx>
        <c:axId val="86185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/>
        </c:spPr>
        <c:crossAx val="76283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9217883306729706"/>
          <c:w val="1"/>
          <c:h val="9.36052052061015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'Grupos de causas_DRSs_Interesse'!$A$7</c:f>
              <c:strCache>
                <c:ptCount val="1"/>
                <c:pt idx="0">
                  <c:v>Causas externas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causas_DRSs_Interesse'!$B$7:$H$7</c:f>
              <c:numCache>
                <c:formatCode>General</c:formatCode>
                <c:ptCount val="7"/>
                <c:pt idx="0">
                  <c:v>107</c:v>
                </c:pt>
                <c:pt idx="1">
                  <c:v>113</c:v>
                </c:pt>
                <c:pt idx="2">
                  <c:v>127</c:v>
                </c:pt>
                <c:pt idx="3">
                  <c:v>116</c:v>
                </c:pt>
                <c:pt idx="4">
                  <c:v>142</c:v>
                </c:pt>
                <c:pt idx="5">
                  <c:v>128</c:v>
                </c:pt>
                <c:pt idx="6">
                  <c:v>112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'Grupos de causas_DRSs_Interesse'!$A$8</c:f>
              <c:strCache>
                <c:ptCount val="1"/>
                <c:pt idx="0">
                  <c:v>Causas mal definidas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trendline>
            <c:spPr>
              <a:ln w="19050">
                <a:solidFill>
                  <a:sysClr val="windowText" lastClr="000000"/>
                </a:solidFill>
                <a:prstDash val="sysDash"/>
              </a:ln>
            </c:spPr>
            <c:trendlineType val="linear"/>
            <c:dispRSqr val="0"/>
            <c:dispEq val="0"/>
          </c:trendline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causas_DRSs_Interesse'!$B$8:$H$8</c:f>
              <c:numCache>
                <c:formatCode>General</c:formatCode>
                <c:ptCount val="7"/>
                <c:pt idx="0">
                  <c:v>98</c:v>
                </c:pt>
                <c:pt idx="1">
                  <c:v>110</c:v>
                </c:pt>
                <c:pt idx="2">
                  <c:v>94</c:v>
                </c:pt>
                <c:pt idx="3">
                  <c:v>110</c:v>
                </c:pt>
                <c:pt idx="4">
                  <c:v>90</c:v>
                </c:pt>
                <c:pt idx="5">
                  <c:v>70</c:v>
                </c:pt>
                <c:pt idx="6">
                  <c:v>140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244736"/>
        <c:axId val="86246528"/>
      </c:lineChart>
      <c:catAx>
        <c:axId val="86244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86246528"/>
        <c:crosses val="autoZero"/>
        <c:auto val="1"/>
        <c:lblAlgn val="ctr"/>
        <c:lblOffset val="100"/>
        <c:noMultiLvlLbl val="0"/>
      </c:catAx>
      <c:valAx>
        <c:axId val="86246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862447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531295600833011E-2"/>
          <c:y val="9.6340551342845498E-2"/>
          <c:w val="0.8776234338933887"/>
          <c:h val="0.588056463298558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'Grupos de causas_DRSs_Interesse'!$A$5</c:f>
              <c:strCache>
                <c:ptCount val="1"/>
                <c:pt idx="0">
                  <c:v>Doenças do Aparelho Respiratório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causas_DRSs_Interesse'!$B$5:$H$5</c:f>
              <c:numCache>
                <c:formatCode>General</c:formatCode>
                <c:ptCount val="7"/>
                <c:pt idx="0">
                  <c:v>291</c:v>
                </c:pt>
                <c:pt idx="1">
                  <c:v>263</c:v>
                </c:pt>
                <c:pt idx="2">
                  <c:v>243</c:v>
                </c:pt>
                <c:pt idx="3">
                  <c:v>224</c:v>
                </c:pt>
                <c:pt idx="4">
                  <c:v>281</c:v>
                </c:pt>
                <c:pt idx="5">
                  <c:v>217</c:v>
                </c:pt>
                <c:pt idx="6">
                  <c:v>204</c:v>
                </c:pt>
              </c:numCache>
            </c:numRef>
          </c:val>
        </c:ser>
        <c:ser>
          <c:idx val="1"/>
          <c:order val="1"/>
          <c:tx>
            <c:strRef>
              <c:f>'Grupos de causas_DRSs_Interesse'!$A$6</c:f>
              <c:strCache>
                <c:ptCount val="1"/>
                <c:pt idx="0">
                  <c:v>Doenças Infecciosas e Parasitárias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causas_DRSs_Interesse'!$B$6:$H$6</c:f>
              <c:numCache>
                <c:formatCode>General</c:formatCode>
                <c:ptCount val="7"/>
                <c:pt idx="0">
                  <c:v>190</c:v>
                </c:pt>
                <c:pt idx="1">
                  <c:v>160</c:v>
                </c:pt>
                <c:pt idx="2">
                  <c:v>157</c:v>
                </c:pt>
                <c:pt idx="3">
                  <c:v>148</c:v>
                </c:pt>
                <c:pt idx="4">
                  <c:v>136</c:v>
                </c:pt>
                <c:pt idx="5">
                  <c:v>162</c:v>
                </c:pt>
                <c:pt idx="6">
                  <c:v>147</c:v>
                </c:pt>
              </c:numCache>
            </c:numRef>
          </c:val>
        </c:ser>
        <c:ser>
          <c:idx val="4"/>
          <c:order val="2"/>
          <c:tx>
            <c:strRef>
              <c:f>'Grupos de causas_DRSs_Interesse'!$A$9</c:f>
              <c:strCache>
                <c:ptCount val="1"/>
                <c:pt idx="0">
                  <c:v>Doenças do Sistema Nervoso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causas_DRSs_Interesse'!$B$9:$H$9</c:f>
              <c:numCache>
                <c:formatCode>General</c:formatCode>
                <c:ptCount val="7"/>
                <c:pt idx="0">
                  <c:v>98</c:v>
                </c:pt>
                <c:pt idx="1">
                  <c:v>72</c:v>
                </c:pt>
                <c:pt idx="2">
                  <c:v>68</c:v>
                </c:pt>
                <c:pt idx="3">
                  <c:v>58</c:v>
                </c:pt>
                <c:pt idx="4">
                  <c:v>53</c:v>
                </c:pt>
                <c:pt idx="5">
                  <c:v>58</c:v>
                </c:pt>
                <c:pt idx="6">
                  <c:v>50</c:v>
                </c:pt>
              </c:numCache>
            </c:numRef>
          </c:val>
        </c:ser>
        <c:ser>
          <c:idx val="5"/>
          <c:order val="3"/>
          <c:tx>
            <c:strRef>
              <c:f>'Grupos de causas_DRSs_Interesse'!$A$10</c:f>
              <c:strCache>
                <c:ptCount val="1"/>
                <c:pt idx="0">
                  <c:v>Doenças do Aparelho Circulatório</c:v>
                </c:pt>
              </c:strCache>
            </c:strRef>
          </c:tx>
          <c:invertIfNegative val="0"/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causas_DRSs_Interesse'!$B$10:$H$10</c:f>
              <c:numCache>
                <c:formatCode>General</c:formatCode>
                <c:ptCount val="7"/>
                <c:pt idx="0">
                  <c:v>43</c:v>
                </c:pt>
                <c:pt idx="1">
                  <c:v>49</c:v>
                </c:pt>
                <c:pt idx="2">
                  <c:v>44</c:v>
                </c:pt>
                <c:pt idx="3">
                  <c:v>44</c:v>
                </c:pt>
                <c:pt idx="4">
                  <c:v>43</c:v>
                </c:pt>
                <c:pt idx="5">
                  <c:v>42</c:v>
                </c:pt>
                <c:pt idx="6">
                  <c:v>36</c:v>
                </c:pt>
              </c:numCache>
            </c:numRef>
          </c:val>
        </c:ser>
        <c:ser>
          <c:idx val="6"/>
          <c:order val="4"/>
          <c:tx>
            <c:strRef>
              <c:f>'Grupos de causas_DRSs_Interesse'!$A$11</c:f>
              <c:strCache>
                <c:ptCount val="1"/>
                <c:pt idx="0">
                  <c:v>Doenças do Aparelho Digestivo</c:v>
                </c:pt>
              </c:strCache>
            </c:strRef>
          </c:tx>
          <c:invertIfNegative val="0"/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causas_DRSs_Interesse'!$B$11:$H$11</c:f>
              <c:numCache>
                <c:formatCode>General</c:formatCode>
                <c:ptCount val="7"/>
                <c:pt idx="0">
                  <c:v>36</c:v>
                </c:pt>
                <c:pt idx="1">
                  <c:v>32</c:v>
                </c:pt>
                <c:pt idx="2">
                  <c:v>29</c:v>
                </c:pt>
                <c:pt idx="3">
                  <c:v>24</c:v>
                </c:pt>
                <c:pt idx="4">
                  <c:v>29</c:v>
                </c:pt>
                <c:pt idx="5">
                  <c:v>36</c:v>
                </c:pt>
                <c:pt idx="6">
                  <c:v>27</c:v>
                </c:pt>
              </c:numCache>
            </c:numRef>
          </c:val>
        </c:ser>
        <c:ser>
          <c:idx val="7"/>
          <c:order val="5"/>
          <c:tx>
            <c:strRef>
              <c:f>'Grupos de causas_DRSs_Interesse'!$A$12</c:f>
              <c:strCache>
                <c:ptCount val="1"/>
                <c:pt idx="0">
                  <c:v>Doenças endócrinas, nutricionais e metabólicas</c:v>
                </c:pt>
              </c:strCache>
            </c:strRef>
          </c:tx>
          <c:invertIfNegative val="0"/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causas_DRSs_Interesse'!$B$12:$H$12</c:f>
              <c:numCache>
                <c:formatCode>General</c:formatCode>
                <c:ptCount val="7"/>
                <c:pt idx="0">
                  <c:v>29</c:v>
                </c:pt>
                <c:pt idx="1">
                  <c:v>19</c:v>
                </c:pt>
                <c:pt idx="2">
                  <c:v>24</c:v>
                </c:pt>
                <c:pt idx="3">
                  <c:v>17</c:v>
                </c:pt>
                <c:pt idx="4">
                  <c:v>17</c:v>
                </c:pt>
                <c:pt idx="5">
                  <c:v>18</c:v>
                </c:pt>
                <c:pt idx="6">
                  <c:v>23</c:v>
                </c:pt>
              </c:numCache>
            </c:numRef>
          </c:val>
        </c:ser>
        <c:ser>
          <c:idx val="8"/>
          <c:order val="6"/>
          <c:tx>
            <c:strRef>
              <c:f>'Grupos de causas_DRSs_Interesse'!$A$13</c:f>
              <c:strCache>
                <c:ptCount val="1"/>
                <c:pt idx="0">
                  <c:v>Doenças do Aparelho Genitourinário</c:v>
                </c:pt>
              </c:strCache>
            </c:strRef>
          </c:tx>
          <c:invertIfNegative val="0"/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causas_DRSs_Interesse'!$B$13:$H$13</c:f>
              <c:numCache>
                <c:formatCode>General</c:formatCode>
                <c:ptCount val="7"/>
                <c:pt idx="0">
                  <c:v>16</c:v>
                </c:pt>
                <c:pt idx="1">
                  <c:v>10</c:v>
                </c:pt>
                <c:pt idx="2">
                  <c:v>22</c:v>
                </c:pt>
                <c:pt idx="3">
                  <c:v>10</c:v>
                </c:pt>
                <c:pt idx="4">
                  <c:v>13</c:v>
                </c:pt>
                <c:pt idx="5">
                  <c:v>15</c:v>
                </c:pt>
                <c:pt idx="6">
                  <c:v>11</c:v>
                </c:pt>
              </c:numCache>
            </c:numRef>
          </c:val>
        </c:ser>
        <c:ser>
          <c:idx val="9"/>
          <c:order val="7"/>
          <c:tx>
            <c:strRef>
              <c:f>'Grupos de causas_DRSs_Interesse'!$A$14</c:f>
              <c:strCache>
                <c:ptCount val="1"/>
                <c:pt idx="0">
                  <c:v>Neoplasias</c:v>
                </c:pt>
              </c:strCache>
            </c:strRef>
          </c:tx>
          <c:invertIfNegative val="0"/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causas_DRSs_Interesse'!$B$14:$H$14</c:f>
              <c:numCache>
                <c:formatCode>General</c:formatCode>
                <c:ptCount val="7"/>
                <c:pt idx="0">
                  <c:v>13</c:v>
                </c:pt>
                <c:pt idx="1">
                  <c:v>17</c:v>
                </c:pt>
                <c:pt idx="2">
                  <c:v>10</c:v>
                </c:pt>
                <c:pt idx="3">
                  <c:v>11</c:v>
                </c:pt>
                <c:pt idx="4">
                  <c:v>15</c:v>
                </c:pt>
                <c:pt idx="5">
                  <c:v>20</c:v>
                </c:pt>
                <c:pt idx="6">
                  <c:v>13</c:v>
                </c:pt>
              </c:numCache>
            </c:numRef>
          </c:val>
        </c:ser>
        <c:ser>
          <c:idx val="10"/>
          <c:order val="8"/>
          <c:tx>
            <c:strRef>
              <c:f>'Grupos de causas_DRSs_Interesse'!$A$15</c:f>
              <c:strCache>
                <c:ptCount val="1"/>
                <c:pt idx="0">
                  <c:v>Doenças do sangue, órgãos hematopoiéticos e transtornos imunitários</c:v>
                </c:pt>
              </c:strCache>
            </c:strRef>
          </c:tx>
          <c:invertIfNegative val="0"/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causas_DRSs_Interesse'!$B$15:$H$15</c:f>
              <c:numCache>
                <c:formatCode>General</c:formatCode>
                <c:ptCount val="7"/>
                <c:pt idx="0">
                  <c:v>7</c:v>
                </c:pt>
                <c:pt idx="1">
                  <c:v>23</c:v>
                </c:pt>
                <c:pt idx="2">
                  <c:v>7</c:v>
                </c:pt>
                <c:pt idx="3">
                  <c:v>5</c:v>
                </c:pt>
                <c:pt idx="4">
                  <c:v>15</c:v>
                </c:pt>
                <c:pt idx="5">
                  <c:v>9</c:v>
                </c:pt>
                <c:pt idx="6">
                  <c:v>10</c:v>
                </c:pt>
              </c:numCache>
            </c:numRef>
          </c:val>
        </c:ser>
        <c:ser>
          <c:idx val="11"/>
          <c:order val="9"/>
          <c:tx>
            <c:strRef>
              <c:f>'Grupos de causas_DRSs_Interesse'!$A$16</c:f>
              <c:strCache>
                <c:ptCount val="1"/>
                <c:pt idx="0">
                  <c:v>Doenças da pele e tecido celular subcutâneo</c:v>
                </c:pt>
              </c:strCache>
            </c:strRef>
          </c:tx>
          <c:invertIfNegative val="0"/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causas_DRSs_Interesse'!$B$16:$H$16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12"/>
          <c:order val="10"/>
          <c:tx>
            <c:strRef>
              <c:f>'Grupos de causas_DRSs_Interesse'!$A$17</c:f>
              <c:strCache>
                <c:ptCount val="1"/>
                <c:pt idx="0">
                  <c:v>Transtornos mentais e comportamentais</c:v>
                </c:pt>
              </c:strCache>
            </c:strRef>
          </c:tx>
          <c:invertIfNegative val="0"/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causas_DRSs_Interesse'!$B$17:$H$17</c:f>
              <c:numCache>
                <c:formatCode>General</c:formatCode>
                <c:ptCount val="7"/>
                <c:pt idx="0">
                  <c:v>1</c:v>
                </c:pt>
              </c:numCache>
            </c:numRef>
          </c:val>
        </c:ser>
        <c:ser>
          <c:idx val="13"/>
          <c:order val="11"/>
          <c:tx>
            <c:strRef>
              <c:f>'Grupos de causas_DRSs_Interesse'!$A$18</c:f>
              <c:strCache>
                <c:ptCount val="1"/>
                <c:pt idx="0">
                  <c:v>Doenças do sistema osteomuscular e do tecido conjuntivo</c:v>
                </c:pt>
              </c:strCache>
            </c:strRef>
          </c:tx>
          <c:invertIfNegative val="0"/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causas_DRSs_Interesse'!$B$18:$H$18</c:f>
              <c:numCache>
                <c:formatCode>General</c:formatCode>
                <c:ptCount val="7"/>
                <c:pt idx="3">
                  <c:v>1</c:v>
                </c:pt>
              </c:numCache>
            </c:numRef>
          </c:val>
        </c:ser>
        <c:ser>
          <c:idx val="14"/>
          <c:order val="12"/>
          <c:tx>
            <c:strRef>
              <c:f>'Grupos de causas_DRSs_Interesse'!$A$19</c:f>
              <c:strCache>
                <c:ptCount val="1"/>
                <c:pt idx="0">
                  <c:v>Gravidez, parto e puerpério</c:v>
                </c:pt>
              </c:strCache>
            </c:strRef>
          </c:tx>
          <c:invertIfNegative val="0"/>
          <c:cat>
            <c:strRef>
              <c:f>'Grupos de causas_DRSs_Interesse'!$B$2:$H$2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causas_DRSs_Interesse'!$B$19:$H$19</c:f>
              <c:numCache>
                <c:formatCode>General</c:formatCode>
                <c:ptCount val="7"/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86353792"/>
        <c:axId val="86355328"/>
      </c:barChart>
      <c:catAx>
        <c:axId val="86353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86355328"/>
        <c:crosses val="autoZero"/>
        <c:auto val="1"/>
        <c:lblAlgn val="ctr"/>
        <c:lblOffset val="100"/>
        <c:noMultiLvlLbl val="0"/>
      </c:catAx>
      <c:valAx>
        <c:axId val="8635532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86353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2214298735978301E-3"/>
          <c:y val="0.7459745469115141"/>
          <c:w val="0.96041891818185032"/>
          <c:h val="0.24067574738642719"/>
        </c:manualLayout>
      </c:layout>
      <c:overlay val="0"/>
      <c:txPr>
        <a:bodyPr/>
        <a:lstStyle/>
        <a:p>
          <a:pPr>
            <a:defRPr sz="1000" b="1"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'Grupos de causas_DRSs_Interesse'!$A$31</c:f>
              <c:strCache>
                <c:ptCount val="1"/>
                <c:pt idx="0">
                  <c:v>Algumas afecções originadas no período perinatal</c:v>
                </c:pt>
              </c:strCache>
            </c:strRef>
          </c:tx>
          <c:marker>
            <c:symbol val="none"/>
          </c:marker>
          <c:cat>
            <c:strRef>
              <c:f>'Grupos de causas_DRSs_Interesse'!$B$30:$H$30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causas_DRSs_Interesse'!$B$31:$H$31</c:f>
              <c:numCache>
                <c:formatCode>General</c:formatCode>
                <c:ptCount val="7"/>
                <c:pt idx="0">
                  <c:v>283</c:v>
                </c:pt>
                <c:pt idx="1">
                  <c:v>253</c:v>
                </c:pt>
                <c:pt idx="2">
                  <c:v>284</c:v>
                </c:pt>
                <c:pt idx="3">
                  <c:v>225</c:v>
                </c:pt>
                <c:pt idx="4">
                  <c:v>260</c:v>
                </c:pt>
                <c:pt idx="5">
                  <c:v>249</c:v>
                </c:pt>
                <c:pt idx="6">
                  <c:v>252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'Grupos de causas_DRSs_Interesse'!$A$32</c:f>
              <c:strCache>
                <c:ptCount val="1"/>
                <c:pt idx="0">
                  <c:v>Malformações congênitas, deformidades e anomalias cromossômicas</c:v>
                </c:pt>
              </c:strCache>
            </c:strRef>
          </c:tx>
          <c:marker>
            <c:symbol val="none"/>
          </c:marker>
          <c:cat>
            <c:strRef>
              <c:f>'Grupos de causas_DRSs_Interesse'!$B$30:$H$30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'Grupos de causas_DRSs_Interesse'!$B$32:$H$32</c:f>
              <c:numCache>
                <c:formatCode>General</c:formatCode>
                <c:ptCount val="7"/>
                <c:pt idx="0">
                  <c:v>75</c:v>
                </c:pt>
                <c:pt idx="1">
                  <c:v>76</c:v>
                </c:pt>
                <c:pt idx="2">
                  <c:v>87</c:v>
                </c:pt>
                <c:pt idx="3">
                  <c:v>68</c:v>
                </c:pt>
                <c:pt idx="4">
                  <c:v>83</c:v>
                </c:pt>
                <c:pt idx="5">
                  <c:v>65</c:v>
                </c:pt>
                <c:pt idx="6">
                  <c:v>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455424"/>
        <c:axId val="86456960"/>
      </c:lineChart>
      <c:catAx>
        <c:axId val="86455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86456960"/>
        <c:crosses val="autoZero"/>
        <c:auto val="1"/>
        <c:lblAlgn val="ctr"/>
        <c:lblOffset val="100"/>
        <c:noMultiLvlLbl val="0"/>
      </c:catAx>
      <c:valAx>
        <c:axId val="86456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864554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8254396854456132E-4"/>
          <c:y val="0.88990033612459241"/>
          <c:w val="0.99941745603145549"/>
          <c:h val="9.5583287802967432E-2"/>
        </c:manualLayout>
      </c:layout>
      <c:overlay val="0"/>
      <c:txPr>
        <a:bodyPr/>
        <a:lstStyle/>
        <a:p>
          <a:pPr>
            <a:defRPr sz="12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0.18022</cdr:x>
      <cdr:y>0</cdr:y>
    </cdr:from>
    <cdr:to>
      <cdr:x>0.79518</cdr:x>
      <cdr:y>0.07569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82713" y="-889360"/>
          <a:ext cx="54006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pt-BR" sz="1600" b="1" dirty="0" smtClean="0"/>
            <a:t>(excluídas causas perinatais, malformações, externas e mal definidas)</a:t>
          </a:r>
          <a:endParaRPr lang="pt-BR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0.07161</cdr:x>
      <cdr:y>0.81784</cdr:y>
    </cdr:from>
    <cdr:to>
      <cdr:x>0.38747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33399" y="4105276"/>
          <a:ext cx="235267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400" dirty="0">
              <a:solidFill>
                <a:schemeClr val="bg1"/>
              </a:solidFill>
            </a:rPr>
            <a:t>Fonte: </a:t>
          </a:r>
          <a:r>
            <a:rPr lang="pt-BR" sz="1400" dirty="0" smtClean="0">
              <a:solidFill>
                <a:schemeClr val="bg1"/>
              </a:solidFill>
            </a:rPr>
            <a:t>SIM-WEB  </a:t>
          </a:r>
          <a:r>
            <a:rPr lang="pt-BR" sz="1400" dirty="0">
              <a:solidFill>
                <a:schemeClr val="bg1"/>
              </a:solidFill>
            </a:rPr>
            <a:t>em 26/02/2014</a:t>
          </a:r>
        </a:p>
        <a:p xmlns:a="http://schemas.openxmlformats.org/drawingml/2006/main">
          <a:r>
            <a:rPr lang="pt-BR" sz="1400" dirty="0">
              <a:solidFill>
                <a:schemeClr val="bg1"/>
              </a:solidFill>
            </a:rPr>
            <a:t>2013 dados parciais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320BA-B362-4F87-B755-AB9D64FC4766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690AC-365B-4BDD-BAD8-618CB71926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74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690AC-365B-4BDD-BAD8-618CB71926D8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84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tiff"/><Relationship Id="rId2" Type="http://schemas.openxmlformats.org/officeDocument/2006/relationships/hyperlink" Target="http://www.saude.sp.gov.br/folder/ses_geral.mmp?home=402881b40e9f7c76010ea499333c0037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saopaulo.sp.gov.br/index.php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67B5-4C19-4EAD-9348-556A61BDC484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398-85C4-44A6-8E43-0A0AAE1969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18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67B5-4C19-4EAD-9348-556A61BDC484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398-85C4-44A6-8E43-0A0AAE1969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30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67B5-4C19-4EAD-9348-556A61BDC484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398-85C4-44A6-8E43-0A0AAE1969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109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http://www.saude.sp.gov.br/resources/titulo_ses.jp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42875"/>
            <a:ext cx="229711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Logotipo do Governo">
            <a:hlinkClick r:id="rId4" tooltip="Governo do Estado de São Paulo"/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52239"/>
            <a:ext cx="1333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rodape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84938"/>
            <a:ext cx="9142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http://www.saude.sp.gov.br/resources/titulo_ses.jp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091" y="142875"/>
            <a:ext cx="229711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Logotipo do Governo">
            <a:hlinkClick r:id="rId4" tooltip="Governo do Estado de São Paulo"/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1939" y="52239"/>
            <a:ext cx="1333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 descr="rodape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87" y="6484938"/>
            <a:ext cx="9142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m 12" descr="logo ccd txt bco.t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395755" y="5949280"/>
            <a:ext cx="1640741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37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1767B5-4C19-4EAD-9348-556A61BDC484}" type="datetimeFigureOut">
              <a:rPr lang="pt-BR">
                <a:solidFill>
                  <a:prstClr val="black"/>
                </a:solidFill>
              </a:rPr>
              <a:pPr/>
              <a:t>06/03/2014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EBF398-85C4-44A6-8E43-0A0AAE196932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817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1767B5-4C19-4EAD-9348-556A61BDC484}" type="datetimeFigureOut">
              <a:rPr lang="pt-BR">
                <a:solidFill>
                  <a:prstClr val="black"/>
                </a:solidFill>
              </a:rPr>
              <a:pPr/>
              <a:t>06/03/2014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EBF398-85C4-44A6-8E43-0A0AAE196932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2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67B5-4C19-4EAD-9348-556A61BDC484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398-85C4-44A6-8E43-0A0AAE1969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55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67B5-4C19-4EAD-9348-556A61BDC484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398-85C4-44A6-8E43-0A0AAE1969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05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67B5-4C19-4EAD-9348-556A61BDC484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398-85C4-44A6-8E43-0A0AAE1969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25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67B5-4C19-4EAD-9348-556A61BDC484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398-85C4-44A6-8E43-0A0AAE1969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7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67B5-4C19-4EAD-9348-556A61BDC484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398-85C4-44A6-8E43-0A0AAE1969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01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67B5-4C19-4EAD-9348-556A61BDC484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398-85C4-44A6-8E43-0A0AAE1969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136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67B5-4C19-4EAD-9348-556A61BDC484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398-85C4-44A6-8E43-0A0AAE1969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33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67B5-4C19-4EAD-9348-556A61BDC484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398-85C4-44A6-8E43-0A0AAE1969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17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767B5-4C19-4EAD-9348-556A61BDC484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BF398-85C4-44A6-8E43-0A0AAE1969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9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81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mailto:ralbernaz@saude.sp.gov.br" TargetMode="External"/><Relationship Id="rId2" Type="http://schemas.openxmlformats.org/officeDocument/2006/relationships/hyperlink" Target="mailto:cmartinez@saude.sp.gov.b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755576" y="2492896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Avaliação – SIM/SINASC</a:t>
            </a:r>
            <a:endParaRPr lang="pt-BR" b="1" dirty="0"/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1371600" y="4941168"/>
            <a:ext cx="6400800" cy="6242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 smtClean="0"/>
              <a:t>GPA/CCD-SES-SP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836098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/>
              <a:t>Seminário Interno </a:t>
            </a:r>
          </a:p>
          <a:p>
            <a:r>
              <a:rPr lang="pt-BR" sz="3200" b="1" dirty="0" smtClean="0"/>
              <a:t>Redução da Mortalidade Infantil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5794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Estado de São Paulo, 2007 a 2013*</a:t>
            </a:r>
            <a:endParaRPr lang="pt-BR" sz="28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442237"/>
              </p:ext>
            </p:extLst>
          </p:nvPr>
        </p:nvGraphicFramePr>
        <p:xfrm>
          <a:off x="251520" y="1052736"/>
          <a:ext cx="8712968" cy="504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552" y="6289575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59855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Estado de São Paulo, 2007 a 2013*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6560033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856532"/>
              </p:ext>
            </p:extLst>
          </p:nvPr>
        </p:nvGraphicFramePr>
        <p:xfrm>
          <a:off x="76199" y="1340768"/>
          <a:ext cx="8991601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1"/>
          <p:cNvSpPr txBox="1"/>
          <p:nvPr/>
        </p:nvSpPr>
        <p:spPr>
          <a:xfrm>
            <a:off x="1691680" y="908720"/>
            <a:ext cx="540060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(excluídas causas perinatais, malformações, externas e mal definidas)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7412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I – Grande São Paulo, 2007 a 2013*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5592"/>
              </p:ext>
            </p:extLst>
          </p:nvPr>
        </p:nvGraphicFramePr>
        <p:xfrm>
          <a:off x="467544" y="1340768"/>
          <a:ext cx="8229596" cy="4866630"/>
        </p:xfrm>
        <a:graphic>
          <a:graphicData uri="http://schemas.openxmlformats.org/drawingml/2006/table">
            <a:tbl>
              <a:tblPr/>
              <a:tblGrid>
                <a:gridCol w="4157220"/>
                <a:gridCol w="581768"/>
                <a:gridCol w="581768"/>
                <a:gridCol w="581768"/>
                <a:gridCol w="581768"/>
                <a:gridCol w="581768"/>
                <a:gridCol w="581768"/>
                <a:gridCol w="581768"/>
              </a:tblGrid>
              <a:tr h="19089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Algumas afecções originadas no período perinatal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Malformações congênitas, deformidades e anomalias cromossômicas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Respiratório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Infecciosas e Parasitárias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externas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mal definidas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Nervoso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Circulatório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Digestivo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endócrinas, nutricionais e metabólicas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Genitourinário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Neoplasias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sangue, órgãos hematopoiéticos e transtornos imunitários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da pele e tecido celular subcutâneo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Transtornos mentais e comportamentais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osteomuscular e do tecido conjuntivo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Gravidez, parto e puerpério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7544" y="6596390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39510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5212278"/>
              </p:ext>
            </p:extLst>
          </p:nvPr>
        </p:nvGraphicFramePr>
        <p:xfrm>
          <a:off x="395536" y="877140"/>
          <a:ext cx="8424935" cy="5360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467544" y="188640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I – Grande São Paulo, 2007 a 2013*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9552" y="6289575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214249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I – Grande São Paulo, 2007 a 2013*</a:t>
            </a:r>
            <a:endParaRPr lang="pt-BR" sz="28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028051"/>
              </p:ext>
            </p:extLst>
          </p:nvPr>
        </p:nvGraphicFramePr>
        <p:xfrm>
          <a:off x="107504" y="857809"/>
          <a:ext cx="8856984" cy="5142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39551" y="6289575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110094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67544" y="188640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I – Grande São Paulo, 2007 a 2013*</a:t>
            </a:r>
            <a:endParaRPr lang="pt-BR" sz="28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58862"/>
              </p:ext>
            </p:extLst>
          </p:nvPr>
        </p:nvGraphicFramePr>
        <p:xfrm>
          <a:off x="180975" y="889360"/>
          <a:ext cx="8782049" cy="570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619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IV – Baixada Santista, 2007 a 2013*</a:t>
            </a:r>
            <a:endParaRPr lang="pt-BR" sz="28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91527"/>
              </p:ext>
            </p:extLst>
          </p:nvPr>
        </p:nvGraphicFramePr>
        <p:xfrm>
          <a:off x="395536" y="1340768"/>
          <a:ext cx="8229596" cy="4778400"/>
        </p:xfrm>
        <a:graphic>
          <a:graphicData uri="http://schemas.openxmlformats.org/drawingml/2006/table">
            <a:tbl>
              <a:tblPr/>
              <a:tblGrid>
                <a:gridCol w="4157220"/>
                <a:gridCol w="581768"/>
                <a:gridCol w="581768"/>
                <a:gridCol w="581768"/>
                <a:gridCol w="581768"/>
                <a:gridCol w="581768"/>
                <a:gridCol w="581768"/>
                <a:gridCol w="581768"/>
              </a:tblGrid>
              <a:tr h="19089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Algumas afecções originadas no período perinatal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Malformações congênitas, deformidades e anomalias cromossômicas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Respiratório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mal definidas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Infecciosas e Parasitárias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Nervoso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externas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Digestivo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Circulatório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endócrinas, nutricionais e metabólicas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Neoplasias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sangue, órgãos hematopoiéticos e transtornos imunitários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Genitourinário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da pele e tecido celular subcutâneo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95536" y="6596390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16611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IV – Baixada Santista, 2007 a 2013*</a:t>
            </a:r>
            <a:endParaRPr lang="pt-BR" sz="2800" b="1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495900"/>
              </p:ext>
            </p:extLst>
          </p:nvPr>
        </p:nvGraphicFramePr>
        <p:xfrm>
          <a:off x="467544" y="1060076"/>
          <a:ext cx="8280920" cy="5249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552" y="6289575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216839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IV – Baixada Santista, 2007 a 2013*</a:t>
            </a:r>
            <a:endParaRPr lang="pt-BR" sz="2800" b="1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809436"/>
              </p:ext>
            </p:extLst>
          </p:nvPr>
        </p:nvGraphicFramePr>
        <p:xfrm>
          <a:off x="467544" y="1067920"/>
          <a:ext cx="8280920" cy="538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55576" y="6420380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35678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IV – Baixada Santista, 2007 a 2013*</a:t>
            </a:r>
            <a:endParaRPr lang="pt-BR" sz="2800" b="1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64802"/>
              </p:ext>
            </p:extLst>
          </p:nvPr>
        </p:nvGraphicFramePr>
        <p:xfrm>
          <a:off x="178594" y="1484784"/>
          <a:ext cx="8786811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552" y="6420380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  <p:sp>
        <p:nvSpPr>
          <p:cNvPr id="6" name="CaixaDeTexto 1"/>
          <p:cNvSpPr txBox="1"/>
          <p:nvPr/>
        </p:nvSpPr>
        <p:spPr>
          <a:xfrm>
            <a:off x="1856902" y="1052736"/>
            <a:ext cx="540060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(excluídas causas perinatais, malformações, externas e mal definidas)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1131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86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Tópicos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1268760"/>
            <a:ext cx="8892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/>
              <a:t>Causas de mortalidade infantil - ESP e </a:t>
            </a:r>
            <a:r>
              <a:rPr lang="pt-BR" sz="2400" b="1" dirty="0" err="1" smtClean="0"/>
              <a:t>DRSs</a:t>
            </a:r>
            <a:r>
              <a:rPr lang="pt-BR" sz="2400" b="1" dirty="0" smtClean="0"/>
              <a:t> prioritárias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/>
              <a:t>Causas de mortalidade perinatal e neonatal - </a:t>
            </a:r>
            <a:r>
              <a:rPr lang="pt-BR" sz="2400" b="1" dirty="0"/>
              <a:t>ESP e </a:t>
            </a:r>
            <a:r>
              <a:rPr lang="pt-BR" sz="2400" b="1" dirty="0" err="1"/>
              <a:t>DRSs</a:t>
            </a:r>
            <a:r>
              <a:rPr lang="pt-BR" sz="2400" b="1" dirty="0"/>
              <a:t> </a:t>
            </a:r>
            <a:r>
              <a:rPr lang="pt-BR" sz="2400" b="1" dirty="0" smtClean="0"/>
              <a:t>prioritárias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/>
              <a:t>Mortalidade por idade gestacional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/>
              <a:t>Número de consultas de pré-natal  por idade gestacional- </a:t>
            </a:r>
            <a:r>
              <a:rPr lang="pt-BR" sz="2400" b="1" dirty="0"/>
              <a:t>ESP e </a:t>
            </a:r>
            <a:r>
              <a:rPr lang="pt-BR" sz="2400" b="1" dirty="0" err="1"/>
              <a:t>DRSs</a:t>
            </a:r>
            <a:r>
              <a:rPr lang="pt-BR" sz="2400" b="1" dirty="0"/>
              <a:t> </a:t>
            </a:r>
            <a:r>
              <a:rPr lang="pt-BR" sz="2400" b="1" dirty="0" smtClean="0"/>
              <a:t>prioritárias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/>
              <a:t>Investigações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6652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XVI- Sorocaba, 2007 a 2013*</a:t>
            </a:r>
            <a:endParaRPr lang="pt-BR" sz="28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453313"/>
              </p:ext>
            </p:extLst>
          </p:nvPr>
        </p:nvGraphicFramePr>
        <p:xfrm>
          <a:off x="457201" y="1340768"/>
          <a:ext cx="8229597" cy="4208370"/>
        </p:xfrm>
        <a:graphic>
          <a:graphicData uri="http://schemas.openxmlformats.org/drawingml/2006/table">
            <a:tbl>
              <a:tblPr/>
              <a:tblGrid>
                <a:gridCol w="4157221"/>
                <a:gridCol w="581768"/>
                <a:gridCol w="581768"/>
                <a:gridCol w="581768"/>
                <a:gridCol w="581768"/>
                <a:gridCol w="581768"/>
                <a:gridCol w="581768"/>
                <a:gridCol w="581768"/>
              </a:tblGrid>
              <a:tr h="19089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Algumas afecções originadas no período perinatal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Malformações congênitas, deformidades e anomalias cromossômicas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Respiratório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mal definidas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Infecciosas e Parasitárias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externas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Digestivo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Nervoso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endócrinas, nutricionais e metabólicas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Neoplasias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Genitourinário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sangue, órgãos hematopoiéticos e transtornos imunitários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Circulatório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da pele e tecido celular subcutâneo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ouvido e da apófise mastóide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68724" y="6596390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41181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XVI- Sorocaba, 2007 a 2013*</a:t>
            </a:r>
            <a:endParaRPr lang="pt-BR" sz="2800" b="1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144202"/>
              </p:ext>
            </p:extLst>
          </p:nvPr>
        </p:nvGraphicFramePr>
        <p:xfrm>
          <a:off x="251520" y="1018334"/>
          <a:ext cx="8712967" cy="4821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39552" y="6289575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8688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XVI- Sorocaba, 2007 a 2013*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6550796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503243"/>
              </p:ext>
            </p:extLst>
          </p:nvPr>
        </p:nvGraphicFramePr>
        <p:xfrm>
          <a:off x="345281" y="1340768"/>
          <a:ext cx="8453438" cy="5210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1"/>
          <p:cNvSpPr txBox="1"/>
          <p:nvPr/>
        </p:nvSpPr>
        <p:spPr>
          <a:xfrm>
            <a:off x="1691680" y="993790"/>
            <a:ext cx="540060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(excluídas causas perinatais, malformações, externas e mal definidas)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5718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XVI- Sorocaba, 2007 a 2013*</a:t>
            </a:r>
            <a:endParaRPr lang="pt-BR" sz="28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222082"/>
              </p:ext>
            </p:extLst>
          </p:nvPr>
        </p:nvGraphicFramePr>
        <p:xfrm>
          <a:off x="323528" y="1033462"/>
          <a:ext cx="8496944" cy="5275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552" y="6289575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231124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XVII- Taubaté, 2007 a 2013*</a:t>
            </a:r>
            <a:endParaRPr lang="pt-BR" sz="28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765047"/>
              </p:ext>
            </p:extLst>
          </p:nvPr>
        </p:nvGraphicFramePr>
        <p:xfrm>
          <a:off x="323528" y="1124744"/>
          <a:ext cx="8229596" cy="3985920"/>
        </p:xfrm>
        <a:graphic>
          <a:graphicData uri="http://schemas.openxmlformats.org/drawingml/2006/table">
            <a:tbl>
              <a:tblPr/>
              <a:tblGrid>
                <a:gridCol w="4157220"/>
                <a:gridCol w="581768"/>
                <a:gridCol w="581768"/>
                <a:gridCol w="581768"/>
                <a:gridCol w="581768"/>
                <a:gridCol w="581768"/>
                <a:gridCol w="581768"/>
                <a:gridCol w="581768"/>
              </a:tblGrid>
              <a:tr h="19089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Algumas afecções originadas no período perinatal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Malformações congênitas, deformidades e anomalias cromossômicas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mal definidas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Respiratório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externas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Infecciosas e Parasitárias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endócrinas, nutricionais e metabólicas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Circulatório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Nervoso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sangue, órgãos hematopoiéticos e transtornos imunitários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Neoplasias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Digestivo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da pele e tecido celular subcutâneo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0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Genitourinário</a:t>
                      </a:r>
                    </a:p>
                  </a:txBody>
                  <a:tcPr marL="81811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10364" y="6596390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974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XVII- Taubaté, 2007 a 2013*</a:t>
            </a:r>
            <a:endParaRPr lang="pt-BR" sz="28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114982"/>
              </p:ext>
            </p:extLst>
          </p:nvPr>
        </p:nvGraphicFramePr>
        <p:xfrm>
          <a:off x="107504" y="1166269"/>
          <a:ext cx="8928991" cy="5141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552" y="6289575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73261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XVII- Taubaté, 2007 a 2013*</a:t>
            </a:r>
            <a:endParaRPr lang="pt-BR" sz="28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585676"/>
              </p:ext>
            </p:extLst>
          </p:nvPr>
        </p:nvGraphicFramePr>
        <p:xfrm>
          <a:off x="107504" y="980728"/>
          <a:ext cx="8957313" cy="5019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83568" y="642922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2989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1560" y="6438464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84496"/>
              </p:ext>
            </p:extLst>
          </p:nvPr>
        </p:nvGraphicFramePr>
        <p:xfrm>
          <a:off x="107504" y="601887"/>
          <a:ext cx="8863853" cy="5707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0263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DRS XVII- Taubaté, 2007 a 2013*</a:t>
            </a:r>
            <a:br>
              <a:rPr lang="pt-BR" sz="2800" b="1" dirty="0" smtClean="0"/>
            </a:br>
            <a:r>
              <a:rPr lang="pt-BR" sz="1800" b="1" dirty="0" smtClean="0"/>
              <a:t>(excluídas causas perinatais, malformações, externas e mal definidas)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39700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t-BR" sz="2800" b="1" dirty="0" smtClean="0"/>
              <a:t>Mortalidade Perinatal - ESP</a:t>
            </a:r>
            <a:endParaRPr lang="pt-BR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282084"/>
              </p:ext>
            </p:extLst>
          </p:nvPr>
        </p:nvGraphicFramePr>
        <p:xfrm>
          <a:off x="611560" y="1124744"/>
          <a:ext cx="8075240" cy="4968549"/>
        </p:xfrm>
        <a:graphic>
          <a:graphicData uri="http://schemas.openxmlformats.org/drawingml/2006/table">
            <a:tbl>
              <a:tblPr/>
              <a:tblGrid>
                <a:gridCol w="1978912"/>
                <a:gridCol w="2170422"/>
                <a:gridCol w="2106583"/>
                <a:gridCol w="1819323"/>
              </a:tblGrid>
              <a:tr h="55206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Óbito Perinatal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11560" y="6438464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123428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t-BR" sz="2800" b="1" dirty="0" smtClean="0"/>
              <a:t>Mortalidade Perinatal e Neonatal - ESP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11560" y="6438464"/>
            <a:ext cx="1311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SIM, SINASC</a:t>
            </a:r>
            <a:endParaRPr lang="pt-BR" sz="11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604007"/>
              </p:ext>
            </p:extLst>
          </p:nvPr>
        </p:nvGraphicFramePr>
        <p:xfrm>
          <a:off x="395532" y="1412776"/>
          <a:ext cx="8496947" cy="2520281"/>
        </p:xfrm>
        <a:graphic>
          <a:graphicData uri="http://schemas.openxmlformats.org/drawingml/2006/table">
            <a:tbl>
              <a:tblPr/>
              <a:tblGrid>
                <a:gridCol w="3046601"/>
                <a:gridCol w="1816782"/>
                <a:gridCol w="1816782"/>
                <a:gridCol w="1816782"/>
              </a:tblGrid>
              <a:tr h="48830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Óbito Perinatal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Pré</a:t>
                      </a:r>
                      <a:r>
                        <a:rPr lang="pt-BR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termo &lt; 28s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 SIM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2- NÃO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0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 SIM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2- NÃO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018083"/>
              </p:ext>
            </p:extLst>
          </p:nvPr>
        </p:nvGraphicFramePr>
        <p:xfrm>
          <a:off x="611557" y="4365104"/>
          <a:ext cx="7920882" cy="923925"/>
        </p:xfrm>
        <a:graphic>
          <a:graphicData uri="http://schemas.openxmlformats.org/drawingml/2006/table">
            <a:tbl>
              <a:tblPr/>
              <a:tblGrid>
                <a:gridCol w="2640294"/>
                <a:gridCol w="2640294"/>
                <a:gridCol w="2640294"/>
              </a:tblGrid>
              <a:tr h="304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Intervalo de Confiança de 95%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43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Inferior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Superior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AutoShape 2" descr="C:\Epi_Info\ORANGE.GIF"/>
          <p:cNvSpPr>
            <a:spLocks noChangeAspect="1" noChangeArrowheads="1"/>
          </p:cNvSpPr>
          <p:nvPr/>
        </p:nvSpPr>
        <p:spPr bwMode="auto">
          <a:xfrm>
            <a:off x="9445625" y="6777038"/>
            <a:ext cx="3143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1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0503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SIM e SINASC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914849"/>
              </p:ext>
            </p:extLst>
          </p:nvPr>
        </p:nvGraphicFramePr>
        <p:xfrm>
          <a:off x="107504" y="1340768"/>
          <a:ext cx="8964491" cy="4376686"/>
        </p:xfrm>
        <a:graphic>
          <a:graphicData uri="http://schemas.openxmlformats.org/drawingml/2006/table">
            <a:tbl>
              <a:tblPr/>
              <a:tblGrid>
                <a:gridCol w="1102191"/>
                <a:gridCol w="416499"/>
                <a:gridCol w="337487"/>
                <a:gridCol w="442951"/>
                <a:gridCol w="337487"/>
                <a:gridCol w="337487"/>
                <a:gridCol w="442951"/>
                <a:gridCol w="337487"/>
                <a:gridCol w="337487"/>
                <a:gridCol w="442951"/>
                <a:gridCol w="337487"/>
                <a:gridCol w="337487"/>
                <a:gridCol w="442951"/>
                <a:gridCol w="337487"/>
                <a:gridCol w="337487"/>
                <a:gridCol w="442951"/>
                <a:gridCol w="337487"/>
                <a:gridCol w="436795"/>
                <a:gridCol w="322549"/>
                <a:gridCol w="337487"/>
                <a:gridCol w="465422"/>
                <a:gridCol w="293923"/>
              </a:tblGrid>
              <a:tr h="191373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4837" marR="4837" marT="4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4837" marR="4837" marT="4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4837" marR="4837" marT="4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4837" marR="4837" marT="4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4837" marR="4837" marT="4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4837" marR="4837" marT="4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4837" marR="4837" marT="4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0675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Departamento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SINASC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SINASC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SINASC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SINASC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SINASC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SINASC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SINASC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41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I - GRANDE SÃO PAULO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305318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310239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12,60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309076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12,39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310153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11,88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314436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11,45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316.082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11,69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310.126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11,70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 II - ARAÇATUBA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9022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15,07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8849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12,32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8800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12,39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9148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12,46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9.258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10,26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9.212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9,99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III - ARARAQUARA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11,91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12191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12060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11,11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12088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12,00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12.629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9,66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10,63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IV - BAIXADA SANTISTA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25308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25058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16,52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24194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18,85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24365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15,14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25146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16,78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25.804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15,66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24.530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16,10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V - BARRETOS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9,28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10,26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8,59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8,33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5.366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11,93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5.157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11,25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VI - BAURU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21473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21695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12,91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21029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12,22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21376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12,54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21885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11,47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21.990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21.188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11,33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VII - CAMPINAS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52898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54540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10,80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55313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11,21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56357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11,27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56505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10,35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58.292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9,88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58.123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9,45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VIII - FRANCA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8592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9278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10,89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8880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15,88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11,00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8613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12,77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8.806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8,52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8.737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IX - MARÍLIA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13283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13462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13,45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13588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11,48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13536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11,08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13511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9,99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13.714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13.203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11,13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 - PIRACICABA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18269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18697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11,07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18510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10,80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18333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12,38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18630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12,99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19.202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12,08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18.731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8,97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XI - PRESIDENTE PRUDENTE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8787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8890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8973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12,37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8873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12,62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9061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10,04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9.191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11,32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9.071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11,47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XII - REGISTRO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4374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13,48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12,36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13,31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10,78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4.044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12,12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3.907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16,64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XIII - RIBEIRÃO PRETO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17153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17399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9,89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17587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10,12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17691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10,34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17964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10,13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17.906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10,50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16.947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10,56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XIV - SÃO JOÃO DA BOA VISTA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9681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9612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11,34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9584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9686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11,87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9773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9,93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9.803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10,10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9.703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10,41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XV - SÃO JOSÉ DO RIO PRETO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16888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17533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12,55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17641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11,22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17409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9,82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17853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9,13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18.084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9,46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17.895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9,78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XVI - SOROCABA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32268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32151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14,68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31440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14,25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32039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13,51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32557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13,67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33.618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12,70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33.139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13,31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XVII - TAUBATÉ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31805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32455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13,25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32180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13,27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32777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12,08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33314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11,83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33.277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11,93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32.527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11,90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00941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591782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7571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601545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12,59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7494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598506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12,52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7183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601446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11,94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7065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609849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7110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617066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604702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Fonte: SIM, SINASC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13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óbitos por 1000 nascidos vivos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t-BR" sz="2800" b="1" dirty="0" smtClean="0"/>
              <a:t>Mortalidade Perinatal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6622024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251520" y="1124744"/>
          <a:ext cx="8640961" cy="5286708"/>
        </p:xfrm>
        <a:graphic>
          <a:graphicData uri="http://schemas.openxmlformats.org/drawingml/2006/table">
            <a:tbl>
              <a:tblPr/>
              <a:tblGrid>
                <a:gridCol w="4480258"/>
                <a:gridCol w="606836"/>
                <a:gridCol w="658482"/>
                <a:gridCol w="645571"/>
                <a:gridCol w="555190"/>
                <a:gridCol w="658482"/>
                <a:gridCol w="493862"/>
                <a:gridCol w="542280"/>
              </a:tblGrid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I - GRANDE SÃO PAULO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Algumas afecções originadas no período perinatal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1344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1374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Malformações congênitas, deformidades e anomalias cromossômicas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mal definidas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Casusas externas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Infecciosas e Parasitárias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sangue, órgãos hematopoiéticos e transtornos imunitários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endócrinas, nutricionais e metabólicas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Digestivo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Genitourinário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Respiratório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Circulatório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Nervoso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osteomuscular e do tecido conjuntivo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Gravidez, parto e puerpério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Neoplasias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Transtornos mentais e comportamentais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1755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1815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1767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1680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1726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1700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2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t-BR" sz="2800" b="1" dirty="0" smtClean="0"/>
              <a:t>Mortalidade Perinatal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7544" y="6610716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323526" y="980728"/>
          <a:ext cx="8640961" cy="4083099"/>
        </p:xfrm>
        <a:graphic>
          <a:graphicData uri="http://schemas.openxmlformats.org/drawingml/2006/table">
            <a:tbl>
              <a:tblPr/>
              <a:tblGrid>
                <a:gridCol w="4459526"/>
                <a:gridCol w="474029"/>
                <a:gridCol w="617901"/>
                <a:gridCol w="617901"/>
                <a:gridCol w="617901"/>
                <a:gridCol w="617901"/>
                <a:gridCol w="617901"/>
                <a:gridCol w="617901"/>
              </a:tblGrid>
              <a:tr h="34422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IV - BAIXADA 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SANTISTA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422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Algumas afecções originadas no período perinatal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422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Malformações congênitas, deformidades e anomalias cromossômicas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2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mal definidas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2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externas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2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Circulatório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2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Respiratório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2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endócrinas, nutricionais e metabólicas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2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Infecciosas e Parasitárias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2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7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t-BR" sz="2800" b="1" dirty="0" smtClean="0"/>
              <a:t>Mortalidade Perinatal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11560" y="6438464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323528" y="1052736"/>
          <a:ext cx="8435279" cy="4080332"/>
        </p:xfrm>
        <a:graphic>
          <a:graphicData uri="http://schemas.openxmlformats.org/drawingml/2006/table">
            <a:tbl>
              <a:tblPr/>
              <a:tblGrid>
                <a:gridCol w="4373615"/>
                <a:gridCol w="592391"/>
                <a:gridCol w="642808"/>
                <a:gridCol w="630204"/>
                <a:gridCol w="541975"/>
                <a:gridCol w="642808"/>
                <a:gridCol w="482106"/>
                <a:gridCol w="529372"/>
              </a:tblGrid>
              <a:tr h="296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XVI - SOROCABA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6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Algumas afecções originadas no período perinatal</a:t>
                      </a:r>
                    </a:p>
                  </a:txBody>
                  <a:tcPr marL="83034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6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Malformações congênitas, deformidades e anomalias cromossômicas</a:t>
                      </a:r>
                    </a:p>
                  </a:txBody>
                  <a:tcPr marL="83034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mal definidas</a:t>
                      </a:r>
                    </a:p>
                  </a:txBody>
                  <a:tcPr marL="83034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Neoplasias</a:t>
                      </a:r>
                    </a:p>
                  </a:txBody>
                  <a:tcPr marL="83034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Casusas externas</a:t>
                      </a:r>
                    </a:p>
                  </a:txBody>
                  <a:tcPr marL="83034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Circulatório</a:t>
                      </a:r>
                    </a:p>
                  </a:txBody>
                  <a:tcPr marL="83034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Genitourinário</a:t>
                      </a:r>
                    </a:p>
                  </a:txBody>
                  <a:tcPr marL="83034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Respiratório</a:t>
                      </a:r>
                    </a:p>
                  </a:txBody>
                  <a:tcPr marL="83034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Nervoso</a:t>
                      </a:r>
                    </a:p>
                  </a:txBody>
                  <a:tcPr marL="83034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Infecciosas e Parasitárias</a:t>
                      </a:r>
                    </a:p>
                  </a:txBody>
                  <a:tcPr marL="83034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48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Mortalidade Perinatal</a:t>
            </a:r>
            <a:br>
              <a:rPr lang="pt-BR" sz="2800" b="1" dirty="0" smtClean="0"/>
            </a:b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7544" y="638132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462608" y="1034393"/>
          <a:ext cx="8568954" cy="4030226"/>
        </p:xfrm>
        <a:graphic>
          <a:graphicData uri="http://schemas.openxmlformats.org/drawingml/2006/table">
            <a:tbl>
              <a:tblPr/>
              <a:tblGrid>
                <a:gridCol w="4279690"/>
                <a:gridCol w="612752"/>
                <a:gridCol w="612752"/>
                <a:gridCol w="612752"/>
                <a:gridCol w="612752"/>
                <a:gridCol w="612752"/>
                <a:gridCol w="612752"/>
                <a:gridCol w="612752"/>
              </a:tblGrid>
              <a:tr h="1839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XVII - TAUBATÉ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Algumas afecções originadas no período perinatal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Malformações congênitas, deformidades e anomalias cromossômicas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mal definidas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Nervoso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Infecciosas e Parasitárias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Casusas externas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Circulatório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Genitourinário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Respiratório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sangue, órgãos hematopoiéticos e transtornos imunitários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endócrinas, nutricionais e metabólicas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Neoplasias</a:t>
                      </a:r>
                    </a:p>
                  </a:txBody>
                  <a:tcPr marL="82787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16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t-BR" sz="2800" b="1" dirty="0" smtClean="0"/>
              <a:t>Mortalidade Neonatal - ESP</a:t>
            </a:r>
            <a:endParaRPr lang="pt-BR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281753"/>
              </p:ext>
            </p:extLst>
          </p:nvPr>
        </p:nvGraphicFramePr>
        <p:xfrm>
          <a:off x="457200" y="1124744"/>
          <a:ext cx="8254752" cy="4968549"/>
        </p:xfrm>
        <a:graphic>
          <a:graphicData uri="http://schemas.openxmlformats.org/drawingml/2006/table">
            <a:tbl>
              <a:tblPr/>
              <a:tblGrid>
                <a:gridCol w="2063688"/>
                <a:gridCol w="2063688"/>
                <a:gridCol w="2063688"/>
                <a:gridCol w="2063688"/>
              </a:tblGrid>
              <a:tr h="55206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Óbito Neonatal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11560" y="6438464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13981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t-BR" sz="2800" b="1" dirty="0" smtClean="0"/>
              <a:t>Mortalidade Neonatal - ESP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5536" y="5661248"/>
            <a:ext cx="13115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SIM, SINASC</a:t>
            </a:r>
          </a:p>
          <a:p>
            <a:endParaRPr lang="pt-BR" sz="1100" b="1" dirty="0"/>
          </a:p>
        </p:txBody>
      </p:sp>
      <p:sp>
        <p:nvSpPr>
          <p:cNvPr id="9" name="AutoShape 2" descr="C:\Epi_Info\ORANGE.GIF"/>
          <p:cNvSpPr>
            <a:spLocks noChangeAspect="1" noChangeArrowheads="1"/>
          </p:cNvSpPr>
          <p:nvPr/>
        </p:nvSpPr>
        <p:spPr bwMode="auto">
          <a:xfrm>
            <a:off x="9445625" y="6777038"/>
            <a:ext cx="3143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471024"/>
              </p:ext>
            </p:extLst>
          </p:nvPr>
        </p:nvGraphicFramePr>
        <p:xfrm>
          <a:off x="323529" y="1412776"/>
          <a:ext cx="8496942" cy="2664296"/>
        </p:xfrm>
        <a:graphic>
          <a:graphicData uri="http://schemas.openxmlformats.org/drawingml/2006/table">
            <a:tbl>
              <a:tblPr/>
              <a:tblGrid>
                <a:gridCol w="3046602"/>
                <a:gridCol w="1816780"/>
                <a:gridCol w="1816780"/>
                <a:gridCol w="1816780"/>
              </a:tblGrid>
              <a:tr h="50983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Óbito Neonatal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62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termo &lt; 28s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 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2- NÃO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 SIM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2- NÃO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AutoShape 2" descr="C:\Epi_Info\ORANGE.GIF"/>
          <p:cNvSpPr>
            <a:spLocks noChangeAspect="1" noChangeArrowheads="1"/>
          </p:cNvSpPr>
          <p:nvPr/>
        </p:nvSpPr>
        <p:spPr bwMode="auto">
          <a:xfrm>
            <a:off x="5784850" y="7977188"/>
            <a:ext cx="3143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08923"/>
              </p:ext>
            </p:extLst>
          </p:nvPr>
        </p:nvGraphicFramePr>
        <p:xfrm>
          <a:off x="467544" y="4581128"/>
          <a:ext cx="8280921" cy="933450"/>
        </p:xfrm>
        <a:graphic>
          <a:graphicData uri="http://schemas.openxmlformats.org/drawingml/2006/table">
            <a:tbl>
              <a:tblPr/>
              <a:tblGrid>
                <a:gridCol w="2760307"/>
                <a:gridCol w="2760307"/>
                <a:gridCol w="2760307"/>
              </a:tblGrid>
              <a:tr h="304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Intervalo de Confiança de 95%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43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Inferior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Superior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1,3043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1,28</a:t>
                      </a:r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AutoShape 2" descr="C:\Epi_Info\ORANGE.GIF"/>
          <p:cNvSpPr>
            <a:spLocks noChangeAspect="1" noChangeArrowheads="1"/>
          </p:cNvSpPr>
          <p:nvPr/>
        </p:nvSpPr>
        <p:spPr bwMode="auto">
          <a:xfrm>
            <a:off x="9556750" y="9086850"/>
            <a:ext cx="3143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24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t-BR" sz="2800" b="1" dirty="0" smtClean="0"/>
              <a:t>Mortalidade Neonatal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7" y="6587708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323529" y="980733"/>
          <a:ext cx="8568951" cy="5080586"/>
        </p:xfrm>
        <a:graphic>
          <a:graphicData uri="http://schemas.openxmlformats.org/drawingml/2006/table">
            <a:tbl>
              <a:tblPr/>
              <a:tblGrid>
                <a:gridCol w="5159636"/>
                <a:gridCol w="487045"/>
                <a:gridCol w="487045"/>
                <a:gridCol w="487045"/>
                <a:gridCol w="487045"/>
                <a:gridCol w="487045"/>
                <a:gridCol w="487045"/>
                <a:gridCol w="487045"/>
              </a:tblGrid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I - GRANDE SÃO PAULO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Algumas afecções originadas no período perinatal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Malformações congênitas, deformidades e anomalias cromossômicas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Respiratório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Casusas externas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mal definidas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Infecciosas e Parasitárias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Nervoso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Digestivo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sangue, órgãos hematopoiéticos e transtornos imunitários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endócrinas, nutricionais e metabólicas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Circulatório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Genitourinário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Neoplasias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osteomuscular e do tecido conjuntivo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Gravidez, parto e puerpério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Transtornos mentais e comportamentais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75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t-BR" sz="2800" b="1" dirty="0" smtClean="0"/>
              <a:t>Mortalidade Neonatal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11559" y="6596390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251520" y="1052736"/>
          <a:ext cx="8640959" cy="5080635"/>
        </p:xfrm>
        <a:graphic>
          <a:graphicData uri="http://schemas.openxmlformats.org/drawingml/2006/table">
            <a:tbl>
              <a:tblPr/>
              <a:tblGrid>
                <a:gridCol w="5507703"/>
                <a:gridCol w="447608"/>
                <a:gridCol w="447608"/>
                <a:gridCol w="447608"/>
                <a:gridCol w="447608"/>
                <a:gridCol w="447608"/>
                <a:gridCol w="447608"/>
                <a:gridCol w="447608"/>
              </a:tblGrid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IV - BAIXADA SANTISTA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Algumas afecções originadas no período perinatal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Malformações congênitas, deformidades e anomalias cromossômicas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mal definidas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Respiratório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Nervoso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Neoplasias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Casusas externas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Circulatório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Digestivo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Genitourinário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8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sangue, órgãos hematopoiéticos e transtornos imunitários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endócrinas, nutricionais e metabólicas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Infecciosas e Parasitárias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0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t-BR" sz="2800" b="1" dirty="0" smtClean="0"/>
              <a:t>Mortalidade Neonatal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7544" y="6309320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323529" y="980728"/>
          <a:ext cx="8568950" cy="3744412"/>
        </p:xfrm>
        <a:graphic>
          <a:graphicData uri="http://schemas.openxmlformats.org/drawingml/2006/table">
            <a:tbl>
              <a:tblPr/>
              <a:tblGrid>
                <a:gridCol w="5159635"/>
                <a:gridCol w="487045"/>
                <a:gridCol w="487045"/>
                <a:gridCol w="487045"/>
                <a:gridCol w="487045"/>
                <a:gridCol w="487045"/>
                <a:gridCol w="487045"/>
                <a:gridCol w="487045"/>
              </a:tblGrid>
              <a:tr h="2888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XVI - SOROCABA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8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Algumas afecções originadas no período perinatal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68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Malformações congênitas, deformidades e anomalias cromossômicas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mal definidas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Respiratório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Infecciosas e Parasitárias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Neoplasias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Casusas externas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Circulatório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Genitourinário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Nervoso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5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t-BR" sz="2800" b="1" dirty="0" smtClean="0"/>
              <a:t>Mortalidade Neonatal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5535" y="6309320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395536" y="1052736"/>
          <a:ext cx="8496945" cy="4944570"/>
        </p:xfrm>
        <a:graphic>
          <a:graphicData uri="http://schemas.openxmlformats.org/drawingml/2006/table">
            <a:tbl>
              <a:tblPr/>
              <a:tblGrid>
                <a:gridCol w="5415909"/>
                <a:gridCol w="440148"/>
                <a:gridCol w="440148"/>
                <a:gridCol w="440148"/>
                <a:gridCol w="440148"/>
                <a:gridCol w="440148"/>
                <a:gridCol w="440148"/>
                <a:gridCol w="440148"/>
              </a:tblGrid>
              <a:tr h="3291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XVII - TAUBATÉ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1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Algumas afecções originadas no período perinatal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91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Malformações congênitas, deformidades e anomalias cromossômicas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1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mal definidas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1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Casusas externas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1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Nervoso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1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Infecciosas e Parasitárias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1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Circulatório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1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Genitourinário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1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Respiratório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1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sangue, órgãos hematopoiéticos e transtornos imunitários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1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endócrinas, nutricionais e metabólicas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1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Neoplasias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50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0503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SIM e SINASC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839282"/>
              </p:ext>
            </p:extLst>
          </p:nvPr>
        </p:nvGraphicFramePr>
        <p:xfrm>
          <a:off x="107504" y="1340768"/>
          <a:ext cx="8964491" cy="4376686"/>
        </p:xfrm>
        <a:graphic>
          <a:graphicData uri="http://schemas.openxmlformats.org/drawingml/2006/table">
            <a:tbl>
              <a:tblPr/>
              <a:tblGrid>
                <a:gridCol w="1102191"/>
                <a:gridCol w="416499"/>
                <a:gridCol w="337487"/>
                <a:gridCol w="442951"/>
                <a:gridCol w="337487"/>
                <a:gridCol w="337487"/>
                <a:gridCol w="442951"/>
                <a:gridCol w="337487"/>
                <a:gridCol w="337487"/>
                <a:gridCol w="442951"/>
                <a:gridCol w="337487"/>
                <a:gridCol w="337487"/>
                <a:gridCol w="442951"/>
                <a:gridCol w="337487"/>
                <a:gridCol w="337487"/>
                <a:gridCol w="442951"/>
                <a:gridCol w="337487"/>
                <a:gridCol w="436795"/>
                <a:gridCol w="322549"/>
                <a:gridCol w="337487"/>
                <a:gridCol w="465422"/>
                <a:gridCol w="293923"/>
              </a:tblGrid>
              <a:tr h="191373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4837" marR="4837" marT="4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4837" marR="4837" marT="4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4837" marR="4837" marT="4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4837" marR="4837" marT="4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4837" marR="4837" marT="4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4837" marR="4837" marT="4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4837" marR="4837" marT="4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0675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Departamento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SINASC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SINASC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SINASC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SINASC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SINASC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SINASC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SINASC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41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I - GRANDE SÃO PAULO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305318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310239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12,60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309076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12,39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310153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11,88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314436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11,45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316.082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11,69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310.126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11,70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 II - ARAÇATUBA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9022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15,07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8849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12,32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8800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12,39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9148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12,46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9.258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10,26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9.212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9,99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III - ARARAQUARA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11,91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12191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12060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11,11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12088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12,00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12.629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9,66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10,63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IV - BAIXADA SANTISTA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25308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25058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16,52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24194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18,85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24365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15,14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25146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16,78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25.804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15,66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24.530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16,10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V - BARRETOS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9,28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10,26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8,59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8,33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5.366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11,93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5.157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11,25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VI - BAURU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21473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21695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12,91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21029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12,22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21376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12,54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21885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11,47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21.990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21.188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11,33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VII - CAMPINAS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52898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54540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10,80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55313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11,21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56357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11,27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56505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10,35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58.292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9,88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58.123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9,45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VIII - FRANCA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8592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9278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10,89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8880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15,88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11,00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8613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12,77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8.806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8,52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8.737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IX - MARÍLIA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13283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13462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13,45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13588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11,48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13536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11,08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13511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9,99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13.714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13.203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11,13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 - PIRACICABA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18269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18697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11,07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18510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10,80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18333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12,38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18630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12,99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19.202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12,08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18.731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8,97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XI - PRESIDENTE PRUDENTE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8787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8890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8973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12,37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8873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12,62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9061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10,04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9.191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11,32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9.071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11,47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XII - REGISTRO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4374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13,48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12,36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13,31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10,78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4.044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12,12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3.907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16,64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XIII - RIBEIRÃO PRETO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17153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17399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9,89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17587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10,12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17691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10,34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17964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10,13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17.906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10,50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16.947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10,56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XIV - SÃO JOÃO DA BOA VISTA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9681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9612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11,34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9584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9686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11,87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9773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9,93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9.803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10,10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9.703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10,41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XV - SÃO JOSÉ DO RIO PRETO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16888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17533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12,55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17641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11,22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17409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9,82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17853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9,13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18.084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9,46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17.895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9,78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XVI - SOROCABA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32268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32151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14,68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31440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14,25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32039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13,51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32557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13,67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33.618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12,70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33.139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13,31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91373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XVII - TAUBATÉ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31805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32455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13,25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32180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13,27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32777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12,08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33314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11,83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33.277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11,93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32.527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11,90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00941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7807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591782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7571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601545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12,59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7494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598506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12,52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7183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601446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11,94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7065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609849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11,58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7110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617066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6962</a:t>
                      </a: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604702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11,51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Fonte: SIM, SINASC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13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óbitos por 1000 nascidos vivos</a:t>
                      </a: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37" marR="4837" marT="4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Elipse 2"/>
          <p:cNvSpPr/>
          <p:nvPr/>
        </p:nvSpPr>
        <p:spPr>
          <a:xfrm>
            <a:off x="6444208" y="2564904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6444208" y="3284984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7596336" y="3140968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6470848" y="4293096"/>
            <a:ext cx="36004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7596336" y="4529049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8676456" y="4539742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7596336" y="2204864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7596336" y="2924944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8761466" y="2924944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8738972" y="1988840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8711263" y="3474756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45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Mortalidade por Idade Gestacional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5536" y="5661248"/>
            <a:ext cx="12795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SIM,SINASC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212599"/>
              </p:ext>
            </p:extLst>
          </p:nvPr>
        </p:nvGraphicFramePr>
        <p:xfrm>
          <a:off x="457201" y="1196752"/>
          <a:ext cx="8363270" cy="4464497"/>
        </p:xfrm>
        <a:graphic>
          <a:graphicData uri="http://schemas.openxmlformats.org/drawingml/2006/table">
            <a:tbl>
              <a:tblPr/>
              <a:tblGrid>
                <a:gridCol w="2537174"/>
                <a:gridCol w="971016"/>
                <a:gridCol w="971016"/>
                <a:gridCol w="971016"/>
                <a:gridCol w="971016"/>
                <a:gridCol w="971016"/>
                <a:gridCol w="971016"/>
              </a:tblGrid>
              <a:tr h="551392"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91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Idade Gestacional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1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 Aborto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13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2- Pré-termo &lt; 28s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1482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28,5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1337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3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3- Pré-termo 28-37s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1911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36,7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1844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42,1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3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 Termo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1002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989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3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Ignorado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3847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85,9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744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1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4480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5201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4376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9380" marR="9380" marT="93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ixaDeTexto 1"/>
          <p:cNvSpPr txBox="1"/>
          <p:nvPr/>
        </p:nvSpPr>
        <p:spPr>
          <a:xfrm>
            <a:off x="1763688" y="764704"/>
            <a:ext cx="540060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(todas as idades gestacionais)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40741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Mortalidade por idade gestacional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63357" y="5229200"/>
            <a:ext cx="1311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SIM, SINASC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67200" y="3715544"/>
          <a:ext cx="609600" cy="295275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864005"/>
              </p:ext>
            </p:extLst>
          </p:nvPr>
        </p:nvGraphicFramePr>
        <p:xfrm>
          <a:off x="263360" y="1124745"/>
          <a:ext cx="8629121" cy="3786186"/>
        </p:xfrm>
        <a:graphic>
          <a:graphicData uri="http://schemas.openxmlformats.org/drawingml/2006/table">
            <a:tbl>
              <a:tblPr/>
              <a:tblGrid>
                <a:gridCol w="2617823"/>
                <a:gridCol w="1001883"/>
                <a:gridCol w="1001883"/>
                <a:gridCol w="1001883"/>
                <a:gridCol w="1001883"/>
                <a:gridCol w="1001883"/>
                <a:gridCol w="1001883"/>
              </a:tblGrid>
              <a:tr h="533508"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507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Idade Gestacional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7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 Aborto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350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2- </a:t>
                      </a:r>
                      <a:r>
                        <a:rPr lang="pt-B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-termo &lt; 28s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50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3- </a:t>
                      </a:r>
                      <a:r>
                        <a:rPr lang="pt-B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-termo 28-37s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50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 Termo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7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aixaDeTexto 1"/>
          <p:cNvSpPr txBox="1"/>
          <p:nvPr/>
        </p:nvSpPr>
        <p:spPr>
          <a:xfrm>
            <a:off x="1691680" y="777766"/>
            <a:ext cx="540060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(excluídas as com idade gestacional ignorada)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764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Consultas de Pré-natal - ESP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4797152"/>
            <a:ext cx="1311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SIM, SINASC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66403"/>
              </p:ext>
            </p:extLst>
          </p:nvPr>
        </p:nvGraphicFramePr>
        <p:xfrm>
          <a:off x="251520" y="1196753"/>
          <a:ext cx="8568951" cy="3537966"/>
        </p:xfrm>
        <a:graphic>
          <a:graphicData uri="http://schemas.openxmlformats.org/drawingml/2006/table">
            <a:tbl>
              <a:tblPr/>
              <a:tblGrid>
                <a:gridCol w="2352687"/>
                <a:gridCol w="1036044"/>
                <a:gridCol w="1036044"/>
                <a:gridCol w="1036044"/>
                <a:gridCol w="1036044"/>
                <a:gridCol w="1036044"/>
                <a:gridCol w="1036044"/>
              </a:tblGrid>
              <a:tr h="386663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59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Consultas de pré-natal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99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666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a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66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a 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66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e mais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66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informação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66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Ignorado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99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ixaDeTexto 1"/>
          <p:cNvSpPr txBox="1"/>
          <p:nvPr/>
        </p:nvSpPr>
        <p:spPr>
          <a:xfrm>
            <a:off x="1691680" y="777766"/>
            <a:ext cx="540060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(todas as idades gestacionais)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9664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Consultas de Pré-natal - ESP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11560" y="5157192"/>
            <a:ext cx="1311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SIM, SINASC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199162"/>
              </p:ext>
            </p:extLst>
          </p:nvPr>
        </p:nvGraphicFramePr>
        <p:xfrm>
          <a:off x="539552" y="1268760"/>
          <a:ext cx="7992887" cy="3816428"/>
        </p:xfrm>
        <a:graphic>
          <a:graphicData uri="http://schemas.openxmlformats.org/drawingml/2006/table">
            <a:tbl>
              <a:tblPr/>
              <a:tblGrid>
                <a:gridCol w="3388052"/>
                <a:gridCol w="1806961"/>
                <a:gridCol w="1398937"/>
                <a:gridCol w="1398937"/>
              </a:tblGrid>
              <a:tr h="346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 Consultas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 Nenhuma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2- 1 a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3- 4 a 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e mais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1"/>
          <p:cNvSpPr txBox="1"/>
          <p:nvPr/>
        </p:nvSpPr>
        <p:spPr>
          <a:xfrm>
            <a:off x="1691680" y="777766"/>
            <a:ext cx="540060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(com idade gestacional de 28 semanas e mais)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7743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Consultas de Pré-natal - DRS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4515034"/>
            <a:ext cx="1311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SIM, SINASC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078665"/>
              </p:ext>
            </p:extLst>
          </p:nvPr>
        </p:nvGraphicFramePr>
        <p:xfrm>
          <a:off x="251513" y="1124744"/>
          <a:ext cx="8784982" cy="3326130"/>
        </p:xfrm>
        <a:graphic>
          <a:graphicData uri="http://schemas.openxmlformats.org/drawingml/2006/table">
            <a:tbl>
              <a:tblPr/>
              <a:tblGrid>
                <a:gridCol w="1134902"/>
                <a:gridCol w="956260"/>
                <a:gridCol w="956260"/>
                <a:gridCol w="956260"/>
                <a:gridCol w="956260"/>
                <a:gridCol w="956260"/>
                <a:gridCol w="956260"/>
                <a:gridCol w="956260"/>
                <a:gridCol w="956260"/>
              </a:tblGrid>
              <a:tr h="1905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Baixada 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Santista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Grande São Paulo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Sorocaba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Taubaté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Consultas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a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a 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e mais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informação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Ignorado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35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Consultas de Pré-natal - DRS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34148" y="4830044"/>
            <a:ext cx="1311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SIM, SINASC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07470"/>
              </p:ext>
            </p:extLst>
          </p:nvPr>
        </p:nvGraphicFramePr>
        <p:xfrm>
          <a:off x="289063" y="847221"/>
          <a:ext cx="8696688" cy="3833427"/>
        </p:xfrm>
        <a:graphic>
          <a:graphicData uri="http://schemas.openxmlformats.org/drawingml/2006/table">
            <a:tbl>
              <a:tblPr/>
              <a:tblGrid>
                <a:gridCol w="1123496"/>
                <a:gridCol w="946649"/>
                <a:gridCol w="946649"/>
                <a:gridCol w="946649"/>
                <a:gridCol w="946649"/>
                <a:gridCol w="946649"/>
                <a:gridCol w="946649"/>
                <a:gridCol w="946649"/>
                <a:gridCol w="946649"/>
              </a:tblGrid>
              <a:tr h="357952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7952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Baixada Santista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Grande São Paulo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Sorocaba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Taubaté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585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Consultas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5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95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a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95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a 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95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e mais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795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informação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795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Ignorado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7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Consultas de Pré-natal - DRS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76744" y="4604459"/>
            <a:ext cx="1311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SIM, SINASC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893992"/>
              </p:ext>
            </p:extLst>
          </p:nvPr>
        </p:nvGraphicFramePr>
        <p:xfrm>
          <a:off x="276744" y="834042"/>
          <a:ext cx="8784975" cy="3661410"/>
        </p:xfrm>
        <a:graphic>
          <a:graphicData uri="http://schemas.openxmlformats.org/drawingml/2006/table">
            <a:tbl>
              <a:tblPr/>
              <a:tblGrid>
                <a:gridCol w="1197607"/>
                <a:gridCol w="948421"/>
                <a:gridCol w="948421"/>
                <a:gridCol w="948421"/>
                <a:gridCol w="948421"/>
                <a:gridCol w="948421"/>
                <a:gridCol w="948421"/>
                <a:gridCol w="948421"/>
                <a:gridCol w="948421"/>
              </a:tblGrid>
              <a:tr h="1905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Baixada Santista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Grande São Paulo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Sorocaba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Taubaté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Consultas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a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a 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e mais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informação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Ignorado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8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039770"/>
              </p:ext>
            </p:extLst>
          </p:nvPr>
        </p:nvGraphicFramePr>
        <p:xfrm>
          <a:off x="179512" y="188640"/>
          <a:ext cx="871296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01251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Oportunidade de Investigação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43608" y="4470602"/>
            <a:ext cx="1311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SIM, SINASC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736370"/>
              </p:ext>
            </p:extLst>
          </p:nvPr>
        </p:nvGraphicFramePr>
        <p:xfrm>
          <a:off x="1043608" y="1196752"/>
          <a:ext cx="7632849" cy="3143250"/>
        </p:xfrm>
        <a:graphic>
          <a:graphicData uri="http://schemas.openxmlformats.org/drawingml/2006/table">
            <a:tbl>
              <a:tblPr/>
              <a:tblGrid>
                <a:gridCol w="3469476"/>
                <a:gridCol w="1387791"/>
                <a:gridCol w="1387791"/>
                <a:gridCol w="1387791"/>
              </a:tblGrid>
              <a:tr h="1905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Investigação oportuna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 Oportuna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2- Inoportuna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informação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56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" y="4"/>
            <a:ext cx="9165717" cy="6831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8881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de Mortalidade Infantil por </a:t>
            </a:r>
            <a:r>
              <a:rPr lang="pt-BR" sz="2800" b="1" dirty="0" err="1" smtClean="0"/>
              <a:t>DRSs</a:t>
            </a:r>
            <a:r>
              <a:rPr lang="pt-BR" sz="2800" b="1" dirty="0" smtClean="0"/>
              <a:t> Selecionadas, 2007 a 2013</a:t>
            </a:r>
            <a:endParaRPr lang="pt-BR" sz="2800" b="1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643544"/>
              </p:ext>
            </p:extLst>
          </p:nvPr>
        </p:nvGraphicFramePr>
        <p:xfrm>
          <a:off x="395536" y="1124744"/>
          <a:ext cx="8424935" cy="5450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39552" y="6289575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88054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r>
              <a:rPr lang="pt-BR" sz="2800" b="1" dirty="0" smtClean="0"/>
              <a:t>Conclusões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831268"/>
            <a:ext cx="8229600" cy="6048672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4500" b="1" dirty="0" smtClean="0"/>
              <a:t>No período entre 2011 </a:t>
            </a:r>
            <a:r>
              <a:rPr lang="pt-BR" sz="4500" b="1" smtClean="0"/>
              <a:t>e 2013</a:t>
            </a:r>
          </a:p>
          <a:p>
            <a:pPr marL="0" indent="0">
              <a:lnSpc>
                <a:spcPct val="120000"/>
              </a:lnSpc>
              <a:buNone/>
            </a:pPr>
            <a:endParaRPr lang="pt-BR" sz="4500" b="1" dirty="0" smtClean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3800" b="1" dirty="0"/>
              <a:t>Em média, 80% das causas básicas de óbito são relacionadas a afecções originadas no período perinatal e malformações congênitas/alterações cromossômicas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3800" b="1" dirty="0" smtClean="0"/>
              <a:t>Excluídas as causas perinatais, malformações congênitas/alterações cromossômicas, causas externas e mal definidas, mais de 60 % dos óbitos tem causas básicas relacionadas a doenças do aparelho respiratório e doenças infecciosas/parasitárias</a:t>
            </a:r>
          </a:p>
          <a:p>
            <a:pPr lvl="2">
              <a:lnSpc>
                <a:spcPct val="120000"/>
              </a:lnSpc>
            </a:pPr>
            <a:r>
              <a:rPr lang="pt-BR" sz="3800" b="1" dirty="0" smtClean="0"/>
              <a:t>80% na DRS Sorocaba</a:t>
            </a:r>
            <a:endParaRPr lang="pt-BR" sz="3800" b="1" dirty="0" smtClean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3800" b="1" dirty="0" smtClean="0"/>
              <a:t>A </a:t>
            </a:r>
            <a:r>
              <a:rPr lang="pt-BR" sz="3800" b="1" dirty="0"/>
              <a:t>prematuridade extrema (IG &lt;28s) esteve associada aos óbitos perinatal e neonatal (RR 1,5 e 1,3 respectivamente)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3800" b="1" dirty="0"/>
              <a:t>O registro da idade gestacional aumentou de 14 para 96%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3800" b="1" dirty="0"/>
              <a:t>Cerca de 20 e 40% dos óbitos ocorreu em RN de termo (&gt; 38s) e </a:t>
            </a:r>
            <a:r>
              <a:rPr lang="pt-BR" sz="3800" b="1" dirty="0" err="1"/>
              <a:t>pré</a:t>
            </a:r>
            <a:r>
              <a:rPr lang="pt-BR" sz="3800" b="1" dirty="0"/>
              <a:t>-termo (28-37s) respectivamente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3800" b="1" dirty="0"/>
              <a:t>O registro do número de consultas de pré-natal aumentou de 14 para 94%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3800" b="1" dirty="0"/>
              <a:t>Cerca de 15% dos óbitos em RN com IG &gt; 28 semanas até 3 consultas de </a:t>
            </a:r>
            <a:r>
              <a:rPr lang="pt-BR" sz="3800" b="1" dirty="0" smtClean="0"/>
              <a:t>pré-natal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3800" b="1" dirty="0" smtClean="0"/>
              <a:t>Não há registro das investigações dos óbitos em mais de 50% dos casos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3800" b="1" dirty="0" smtClean="0"/>
              <a:t>As investigações registradas s forma oportunas (&lt; 120 dias) em 20-37% dos casos</a:t>
            </a:r>
            <a:endParaRPr lang="pt-BR" sz="3800" b="1" dirty="0"/>
          </a:p>
          <a:p>
            <a:pPr lvl="1">
              <a:lnSpc>
                <a:spcPct val="120000"/>
              </a:lnSpc>
            </a:pPr>
            <a:endParaRPr lang="pt-BR" sz="2900" b="1" dirty="0"/>
          </a:p>
          <a:p>
            <a:pPr marL="457200" lvl="1" indent="0">
              <a:lnSpc>
                <a:spcPct val="120000"/>
              </a:lnSpc>
              <a:buNone/>
            </a:pP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252497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t-BR" sz="2800" b="1" dirty="0" smtClean="0"/>
              <a:t>Considerações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 smtClean="0"/>
              <a:t>Qualidade de informação</a:t>
            </a:r>
          </a:p>
          <a:p>
            <a:pPr lvl="1"/>
            <a:r>
              <a:rPr lang="pt-BR" sz="2900" b="1" dirty="0" smtClean="0"/>
              <a:t>Em branco</a:t>
            </a:r>
          </a:p>
          <a:p>
            <a:pPr lvl="1"/>
            <a:r>
              <a:rPr lang="pt-BR" sz="2900" b="1" dirty="0" smtClean="0"/>
              <a:t>Erros de informação ou digitação : 38 consultas de pré-natal; óbito por transtorno mental; 27 filhos vivos</a:t>
            </a:r>
          </a:p>
          <a:p>
            <a:pPr lvl="1"/>
            <a:r>
              <a:rPr lang="pt-BR" sz="2900" b="1" dirty="0" smtClean="0"/>
              <a:t>Baixo registro de investigação (por data e por fonte de investigação)</a:t>
            </a:r>
          </a:p>
          <a:p>
            <a:pPr lvl="1"/>
            <a:r>
              <a:rPr lang="pt-BR" sz="2900" b="1" dirty="0" smtClean="0"/>
              <a:t>Nos investigados, baixo registro de classificação de </a:t>
            </a:r>
            <a:r>
              <a:rPr lang="pt-BR" sz="2900" b="1" dirty="0" err="1" smtClean="0"/>
              <a:t>evitabilidade</a:t>
            </a:r>
            <a:r>
              <a:rPr lang="pt-BR" sz="2900" b="1" dirty="0" smtClean="0"/>
              <a:t> (WEB)</a:t>
            </a:r>
          </a:p>
          <a:p>
            <a:endParaRPr lang="pt-BR" sz="2900" b="1" dirty="0" smtClean="0"/>
          </a:p>
          <a:p>
            <a:r>
              <a:rPr lang="pt-BR" b="1" dirty="0" smtClean="0"/>
              <a:t>Análise da informação</a:t>
            </a:r>
          </a:p>
          <a:p>
            <a:pPr lvl="1"/>
            <a:r>
              <a:rPr lang="pt-BR" sz="2900" b="1" dirty="0" smtClean="0"/>
              <a:t>Rotina local de análise</a:t>
            </a:r>
          </a:p>
          <a:p>
            <a:pPr lvl="2"/>
            <a:r>
              <a:rPr lang="pt-BR" sz="2900" b="1" dirty="0"/>
              <a:t>Identificação de fragilidades</a:t>
            </a:r>
          </a:p>
          <a:p>
            <a:pPr lvl="2"/>
            <a:r>
              <a:rPr lang="pt-BR" sz="2900" b="1" dirty="0" smtClean="0"/>
              <a:t>Subsídio para planejamento</a:t>
            </a:r>
          </a:p>
          <a:p>
            <a:pPr lvl="2"/>
            <a:r>
              <a:rPr lang="pt-BR" sz="2900" b="1" dirty="0" smtClean="0"/>
              <a:t>Devolutiva ao município/estabelecimento de saúde</a:t>
            </a:r>
          </a:p>
          <a:p>
            <a:endParaRPr lang="pt-BR" sz="2900" b="1" dirty="0" smtClean="0"/>
          </a:p>
          <a:p>
            <a:r>
              <a:rPr lang="pt-BR" b="1" dirty="0" smtClean="0"/>
              <a:t>Atuação dos Comitês Municipais/Regionais</a:t>
            </a:r>
          </a:p>
          <a:p>
            <a:pPr lvl="1"/>
            <a:r>
              <a:rPr lang="pt-BR" sz="2900" b="1" dirty="0" smtClean="0"/>
              <a:t>Participação do controle social</a:t>
            </a:r>
            <a:endParaRPr lang="pt-BR" sz="1600" b="1" dirty="0" smtClean="0"/>
          </a:p>
          <a:p>
            <a:pPr lvl="1"/>
            <a:endParaRPr lang="pt-BR" sz="1600" b="1" dirty="0"/>
          </a:p>
          <a:p>
            <a:pPr marL="457200" lvl="1" indent="0">
              <a:buNone/>
            </a:pP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19205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 algn="ctr">
              <a:buNone/>
            </a:pPr>
            <a:r>
              <a:rPr lang="pt-BR" sz="2000" dirty="0" smtClean="0"/>
              <a:t>Centro de Informações Estratégicas em Vigilância em Saúde (CIVIS)</a:t>
            </a:r>
          </a:p>
          <a:p>
            <a:pPr marL="0" indent="0" algn="ctr">
              <a:buNone/>
            </a:pPr>
            <a:r>
              <a:rPr lang="pt-BR" sz="2000" dirty="0" smtClean="0">
                <a:hlinkClick r:id="rId2"/>
              </a:rPr>
              <a:t>cmartinez@saude.sp.gov.br</a:t>
            </a:r>
            <a:endParaRPr lang="pt-BR" sz="2000" dirty="0" smtClean="0"/>
          </a:p>
          <a:p>
            <a:pPr marL="0" indent="0" algn="ctr">
              <a:buNone/>
            </a:pPr>
            <a:r>
              <a:rPr lang="pt-BR" sz="2000" dirty="0" smtClean="0">
                <a:hlinkClick r:id="rId3"/>
              </a:rPr>
              <a:t>ralbernaz@saude.sp.gov.br</a:t>
            </a:r>
            <a:endParaRPr lang="pt-BR" sz="2000" dirty="0" smtClean="0"/>
          </a:p>
          <a:p>
            <a:pPr marL="0" indent="0" algn="ctr">
              <a:buNone/>
            </a:pPr>
            <a:endParaRPr lang="pt-BR" sz="2000" dirty="0" smtClean="0"/>
          </a:p>
          <a:p>
            <a:pPr marL="0" indent="0" algn="ctr">
              <a:buNone/>
            </a:pPr>
            <a:r>
              <a:rPr lang="pt-BR" sz="2400" b="1" dirty="0" smtClean="0"/>
              <a:t>GPA/CCD/SES-SP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35842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0503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SIM</a:t>
            </a:r>
            <a:endParaRPr lang="pt-BR" sz="28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133762"/>
              </p:ext>
            </p:extLst>
          </p:nvPr>
        </p:nvGraphicFramePr>
        <p:xfrm>
          <a:off x="323528" y="1412776"/>
          <a:ext cx="8640960" cy="3600399"/>
        </p:xfrm>
        <a:graphic>
          <a:graphicData uri="http://schemas.openxmlformats.org/drawingml/2006/table">
            <a:tbl>
              <a:tblPr/>
              <a:tblGrid>
                <a:gridCol w="2745726"/>
                <a:gridCol w="1211350"/>
                <a:gridCol w="1857402"/>
                <a:gridCol w="1211350"/>
                <a:gridCol w="1615132"/>
              </a:tblGrid>
              <a:tr h="38037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Distribuição de óbitos infantis por DRS de interesse e ano, ESP, 2011 a 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142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I - GRANDE SÃO PAULO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54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IV - BAIXADA SANTISTA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4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XVI - SOROCABA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4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 XVII - TAUBATÉ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4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SUB-TOTAL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4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no ESP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69,18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69,79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70,04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69,67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2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ESP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528" y="5085184"/>
            <a:ext cx="968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SIM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0540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 Infantil</a:t>
            </a:r>
            <a:br>
              <a:rPr lang="pt-BR" sz="2800" b="1" dirty="0" smtClean="0"/>
            </a:br>
            <a:r>
              <a:rPr lang="pt-BR" sz="2800" b="1" dirty="0" smtClean="0"/>
              <a:t>Estado de São Paulo, 2007 a 2013*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520531"/>
              </p:ext>
            </p:extLst>
          </p:nvPr>
        </p:nvGraphicFramePr>
        <p:xfrm>
          <a:off x="251520" y="1052736"/>
          <a:ext cx="8640959" cy="4957854"/>
        </p:xfrm>
        <a:graphic>
          <a:graphicData uri="http://schemas.openxmlformats.org/drawingml/2006/table">
            <a:tbl>
              <a:tblPr/>
              <a:tblGrid>
                <a:gridCol w="4365023"/>
                <a:gridCol w="610848"/>
                <a:gridCol w="610848"/>
                <a:gridCol w="610848"/>
                <a:gridCol w="610848"/>
                <a:gridCol w="610848"/>
                <a:gridCol w="610848"/>
                <a:gridCol w="610848"/>
              </a:tblGrid>
              <a:tr h="23639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Grupos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Algumas afecções originadas no período perinatal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3996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Malformações congênitas, deformidades e anomalias cromossômicas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Respiratório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Infecciosas e Parasitárias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Causas mal definidas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Casusas externas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Nervoso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Circulatório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Digestivo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endócrinas, nutricionais e metabólicas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Aparelho Genitourinário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Neoplasias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sangue, órgãos hematopoiéticos e transtornos imunitários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da pele e tecido celular subcutâneo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ouvido e da apófise mastóide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Doenças do sistema osteomuscular e do tecido conjuntivo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Gravidez, parto e puerpério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Transtornos mentais e comportamentais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7807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7571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7494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7183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7065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7110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6962</a:t>
                      </a: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18" y="6465585"/>
            <a:ext cx="87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Fonte: SIM</a:t>
            </a:r>
            <a:endParaRPr lang="pt-BR" sz="1200" b="1" dirty="0"/>
          </a:p>
        </p:txBody>
      </p:sp>
    </p:spTree>
    <p:extLst>
      <p:ext uri="{BB962C8B-B14F-4D97-AF65-F5344CB8AC3E}">
        <p14:creationId xmlns:p14="http://schemas.microsoft.com/office/powerpoint/2010/main" val="23439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Estado de São Paulo, 2007 a 2013*</a:t>
            </a:r>
            <a:endParaRPr lang="pt-BR" sz="28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52313"/>
              </p:ext>
            </p:extLst>
          </p:nvPr>
        </p:nvGraphicFramePr>
        <p:xfrm>
          <a:off x="323528" y="692696"/>
          <a:ext cx="8712968" cy="597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30393" y="6432220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72965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Série Histórica Causas Básicas de Óbito</a:t>
            </a:r>
            <a:br>
              <a:rPr lang="pt-BR" sz="2800" b="1" dirty="0" smtClean="0"/>
            </a:br>
            <a:r>
              <a:rPr lang="pt-BR" sz="2800" b="1" dirty="0" smtClean="0"/>
              <a:t>Estado de São Paulo, 2007 a 2013*</a:t>
            </a:r>
            <a:endParaRPr lang="pt-BR" sz="28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59638"/>
              </p:ext>
            </p:extLst>
          </p:nvPr>
        </p:nvGraphicFramePr>
        <p:xfrm>
          <a:off x="566737" y="1092993"/>
          <a:ext cx="8010525" cy="4672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552" y="6289575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Fonte: SIM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1130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4543</Words>
  <Application>Microsoft Office PowerPoint</Application>
  <PresentationFormat>Apresentação na tela (4:3)</PresentationFormat>
  <Paragraphs>2962</Paragraphs>
  <Slides>52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52</vt:i4>
      </vt:variant>
    </vt:vector>
  </HeadingPairs>
  <TitlesOfParts>
    <vt:vector size="54" baseType="lpstr">
      <vt:lpstr>Tema do Office</vt:lpstr>
      <vt:lpstr>1_Tema do Office</vt:lpstr>
      <vt:lpstr>Apresentação do PowerPoint</vt:lpstr>
      <vt:lpstr>Tópicos</vt:lpstr>
      <vt:lpstr>Série Histórica SIM e SINASC</vt:lpstr>
      <vt:lpstr>Série Histórica SIM e SINASC</vt:lpstr>
      <vt:lpstr>Série Histórica de Mortalidade Infantil por DRSs Selecionadas, 2007 a 2013</vt:lpstr>
      <vt:lpstr>Série Histórica SIM</vt:lpstr>
      <vt:lpstr>Série Histórica Causas Básicas de Óbito Infantil Estado de São Paulo, 2007 a 2013*</vt:lpstr>
      <vt:lpstr>Série Histórica Causas Básicas de Óbito Estado de São Paulo, 2007 a 2013*</vt:lpstr>
      <vt:lpstr>Série Histórica Causas Básicas de Óbito Estado de São Paulo, 2007 a 2013*</vt:lpstr>
      <vt:lpstr>Série Histórica Causas Básicas de Óbito Estado de São Paulo, 2007 a 2013*</vt:lpstr>
      <vt:lpstr>Série Histórica Causas Básicas de Óbito Estado de São Paulo, 2007 a 2013*</vt:lpstr>
      <vt:lpstr>Série Histórica Causas Básicas de Óbito DRS I – Grande São Paulo, 2007 a 2013*</vt:lpstr>
      <vt:lpstr>Apresentação do PowerPoint</vt:lpstr>
      <vt:lpstr>Série Histórica Causas Básicas de Óbito DRS I – Grande São Paulo, 2007 a 2013*</vt:lpstr>
      <vt:lpstr>Apresentação do PowerPoint</vt:lpstr>
      <vt:lpstr>Série Histórica Causas Básicas de Óbito DRS IV – Baixada Santista, 2007 a 2013*</vt:lpstr>
      <vt:lpstr>Série Histórica Causas Básicas de Óbito DRS IV – Baixada Santista, 2007 a 2013*</vt:lpstr>
      <vt:lpstr>Série Histórica Causas Básicas de Óbito DRS IV – Baixada Santista, 2007 a 2013*</vt:lpstr>
      <vt:lpstr>Série Histórica Causas Básicas de Óbito DRS IV – Baixada Santista, 2007 a 2013*</vt:lpstr>
      <vt:lpstr>Série Histórica Causas Básicas de Óbito DRS XVI- Sorocaba, 2007 a 2013*</vt:lpstr>
      <vt:lpstr>Série Histórica Causas Básicas de Óbito DRS XVI- Sorocaba, 2007 a 2013*</vt:lpstr>
      <vt:lpstr>Série Histórica Causas Básicas de Óbito DRS XVI- Sorocaba, 2007 a 2013*</vt:lpstr>
      <vt:lpstr>Série Histórica Causas Básicas de Óbito DRS XVI- Sorocaba, 2007 a 2013*</vt:lpstr>
      <vt:lpstr>Série Histórica Causas Básicas de Óbito DRS XVII- Taubaté, 2007 a 2013*</vt:lpstr>
      <vt:lpstr>Série Histórica Causas Básicas de Óbito DRS XVII- Taubaté, 2007 a 2013*</vt:lpstr>
      <vt:lpstr>Série Histórica Causas Básicas de Óbito DRS XVII- Taubaté, 2007 a 2013*</vt:lpstr>
      <vt:lpstr>Série Histórica Causas Básicas de Óbito DRS XVII- Taubaté, 2007 a 2013* (excluídas causas perinatais, malformações, externas e mal definidas)</vt:lpstr>
      <vt:lpstr>Mortalidade Perinatal - ESP</vt:lpstr>
      <vt:lpstr>Mortalidade Perinatal e Neonatal - ESP</vt:lpstr>
      <vt:lpstr>Mortalidade Perinatal</vt:lpstr>
      <vt:lpstr>Mortalidade Perinatal</vt:lpstr>
      <vt:lpstr>Mortalidade Perinatal</vt:lpstr>
      <vt:lpstr>Mortalidade Perinatal </vt:lpstr>
      <vt:lpstr>Mortalidade Neonatal - ESP</vt:lpstr>
      <vt:lpstr>Mortalidade Neonatal - ESP</vt:lpstr>
      <vt:lpstr>Mortalidade Neonatal</vt:lpstr>
      <vt:lpstr>Mortalidade Neonatal</vt:lpstr>
      <vt:lpstr>Mortalidade Neonatal</vt:lpstr>
      <vt:lpstr>Mortalidade Neonatal</vt:lpstr>
      <vt:lpstr>Mortalidade por Idade Gestacional</vt:lpstr>
      <vt:lpstr>Mortalidade por idade gestacional</vt:lpstr>
      <vt:lpstr>Consultas de Pré-natal - ESP</vt:lpstr>
      <vt:lpstr>Consultas de Pré-natal - ESP</vt:lpstr>
      <vt:lpstr>Consultas de Pré-natal - DRS</vt:lpstr>
      <vt:lpstr>Consultas de Pré-natal - DRS</vt:lpstr>
      <vt:lpstr>Consultas de Pré-natal - DRS</vt:lpstr>
      <vt:lpstr>Apresentação do PowerPoint</vt:lpstr>
      <vt:lpstr>Oportunidade de Investigação</vt:lpstr>
      <vt:lpstr>Apresentação do PowerPoint</vt:lpstr>
      <vt:lpstr>Conclusões</vt:lpstr>
      <vt:lpstr>Considerações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de Mortalidade Infantil em Quatro regionais de Saúde</dc:title>
  <dc:creator>Ricardo Kerti Mangabeira Albernaz</dc:creator>
  <cp:lastModifiedBy>Ricardo Kerti Mangabeira Albernaz</cp:lastModifiedBy>
  <cp:revision>60</cp:revision>
  <dcterms:created xsi:type="dcterms:W3CDTF">2014-02-18T12:03:46Z</dcterms:created>
  <dcterms:modified xsi:type="dcterms:W3CDTF">2014-03-06T12:56:53Z</dcterms:modified>
</cp:coreProperties>
</file>